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4"/>
  </p:sldMasterIdLst>
  <p:notesMasterIdLst>
    <p:notesMasterId r:id="rId28"/>
  </p:notesMasterIdLst>
  <p:sldIdLst>
    <p:sldId id="427" r:id="rId5"/>
    <p:sldId id="463" r:id="rId6"/>
    <p:sldId id="462" r:id="rId7"/>
    <p:sldId id="474" r:id="rId8"/>
    <p:sldId id="466" r:id="rId9"/>
    <p:sldId id="468" r:id="rId10"/>
    <p:sldId id="467" r:id="rId11"/>
    <p:sldId id="469" r:id="rId12"/>
    <p:sldId id="487" r:id="rId13"/>
    <p:sldId id="486" r:id="rId14"/>
    <p:sldId id="485" r:id="rId15"/>
    <p:sldId id="318" r:id="rId16"/>
    <p:sldId id="470" r:id="rId17"/>
    <p:sldId id="475" r:id="rId18"/>
    <p:sldId id="481" r:id="rId19"/>
    <p:sldId id="482" r:id="rId20"/>
    <p:sldId id="489" r:id="rId21"/>
    <p:sldId id="484" r:id="rId22"/>
    <p:sldId id="488" r:id="rId23"/>
    <p:sldId id="471" r:id="rId24"/>
    <p:sldId id="472" r:id="rId25"/>
    <p:sldId id="473" r:id="rId26"/>
    <p:sldId id="258" r:id="rId27"/>
  </p:sldIdLst>
  <p:sldSz cx="12192000" cy="6858000"/>
  <p:notesSz cx="7104063" cy="10234613"/>
  <p:embeddedFontLst>
    <p:embeddedFont>
      <p:font typeface="Lexend Deca" pitchFamily="2" charset="0"/>
      <p:regular r:id="rId29"/>
      <p:bold r:id="rId30"/>
    </p:embeddedFont>
    <p:embeddedFont>
      <p:font typeface="Lexend Deca Black" pitchFamily="2" charset="0"/>
      <p:bold r:id="rId31"/>
    </p:embeddedFont>
    <p:embeddedFont>
      <p:font typeface="Lexend Deca Light" pitchFamily="2" charset="0"/>
      <p:regular r:id="rId32"/>
    </p:embeddedFont>
    <p:embeddedFont>
      <p:font typeface="Lexend Deca Medium" pitchFamily="2" charset="0"/>
      <p:regular r:id="rId33"/>
    </p:embeddedFont>
    <p:embeddedFont>
      <p:font typeface="Lexend Deca SemiBold" pitchFamily="2" charset="0"/>
      <p:regular r:id="rId34"/>
      <p:bold r:id="rId35"/>
    </p:embeddedFont>
    <p:embeddedFont>
      <p:font typeface="Natural"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345C14-FD6F-838A-BFD4-AF23ACAEEC26}" name="Claire Arnold" initials="CA" userId="S::claire.shoesmith@peabody.org.uk::f2cbf07f-2599-4ffb-8029-e483dc8a8466" providerId="AD"/>
  <p188:author id="{C8F1DD29-6747-1521-CA79-8344E39C98C5}" name="Victoria Dymoke" initials="VD" userId="S::vicky.dymoke@peabody.org.uk::4ebacac6-dd5b-4110-889b-180a00764acf" providerId="AD"/>
  <p188:author id="{4E008C2E-7DEE-AFC5-55EA-A1455537B81F}" name="Tariq Kazi" initials="TK" userId="S::tariq.kazi@peabody.org.uk::92347835-9d46-4d03-bc3a-4fde97ec785b" providerId="AD"/>
  <p188:author id="{2994B32E-5CEF-7343-AB03-EFFADDAF0154}" name="Victoria Dymoke" initials="" userId="S::Vicky.Dymoke@peabody.org.uk::4ebacac6-dd5b-4110-889b-180a00764acf" providerId="AD"/>
  <p188:author id="{A2E11E31-A675-C80A-334A-27300C1326AC}" name="Claire Arnold" initials="CS" userId="S::Claire.Shoesmith@peabody.org.uk::f2cbf07f-2599-4ffb-8029-e483dc8a8466" providerId="AD"/>
  <p188:author id="{56DBA553-7C46-7E38-555E-E07F06FEA1EA}" name="Paul Beaton" initials="PB" userId="S::paul.beaton@peabody.org.uk::78755579-5e9e-45f6-9927-67bd05fcf1f3" providerId="AD"/>
  <p188:author id="{3AAFE3BA-167B-8A37-9E67-B96611BD832E}" name="Susannah Finn" initials="SF" userId="S::Susannah.Finn@peabody.org.uk::dd49548f-2fa9-427c-90a8-ed3e198e82d5" providerId="AD"/>
  <p188:author id="{A3D045BB-EE00-FCD3-C810-1DA984635850}" name="Susannah Finn" initials="SF" userId="S::susannah.finn@peabody.org.uk::dd49548f-2fa9-427c-90a8-ed3e198e82d5" providerId="AD"/>
  <p188:author id="{7B05CCD7-D277-E2F6-65D9-FC13A517D3C7}" name="Anna Mitchell" initials="AM" userId="S::anna.mitchell@peabody.org.uk::77cb58a1-b37b-4c79-a6b8-42ff13edb520" providerId="AD"/>
  <p188:author id="{DDDAE4DA-A740-6B27-E1FA-7C37900A8F28}" name="Anthony Marriott" initials="AM" userId="S::anthony.marriott@peabody.org.uk::728c9a50-e0f8-4e81-bf33-7d7ff62da7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1706"/>
        <p:guide pos="3840"/>
      </p:guideLst>
    </p:cSldViewPr>
  </p:slideViewPr>
  <p:notesTextViewPr>
    <p:cViewPr>
      <p:scale>
        <a:sx n="1" d="1"/>
        <a:sy n="1" d="1"/>
      </p:scale>
      <p:origin x="0" y="0"/>
    </p:cViewPr>
  </p:notesTextViewPr>
  <p:notesViewPr>
    <p:cSldViewPr snapToGrid="0">
      <p:cViewPr varScale="1">
        <p:scale>
          <a:sx n="45" d="100"/>
          <a:sy n="45" d="100"/>
        </p:scale>
        <p:origin x="2796"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513659340326044E-2"/>
          <c:y val="0.17841461130342343"/>
          <c:w val="0.88643298897602318"/>
          <c:h val="0.70213632902678069"/>
        </c:manualLayout>
      </c:layout>
      <c:barChart>
        <c:barDir val="col"/>
        <c:grouping val="clustered"/>
        <c:varyColors val="0"/>
        <c:ser>
          <c:idx val="0"/>
          <c:order val="0"/>
          <c:tx>
            <c:strRef>
              <c:f>[book1]Sheet1!$R$14</c:f>
              <c:strCache>
                <c:ptCount val="1"/>
                <c:pt idx="0">
                  <c:v>Turnover £m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[book1]Sheet1!$M$16:$M$20</c:f>
              <c:numCache>
                <c:formatCode>General</c:formatCode>
                <c:ptCount val="5"/>
                <c:pt idx="0">
                  <c:v>2023</c:v>
                </c:pt>
                <c:pt idx="1">
                  <c:v>2022</c:v>
                </c:pt>
                <c:pt idx="2">
                  <c:v>2021</c:v>
                </c:pt>
                <c:pt idx="3">
                  <c:v>2020</c:v>
                </c:pt>
                <c:pt idx="4">
                  <c:v>2019</c:v>
                </c:pt>
              </c:numCache>
            </c:numRef>
          </c:cat>
          <c:val>
            <c:numRef>
              <c:f>[book1]Sheet1!$R$16:$R$20</c:f>
              <c:numCache>
                <c:formatCode>_-* #,##0_-;\-* #,##0_-;_-* "-"??_-;_-@_-</c:formatCode>
                <c:ptCount val="5"/>
                <c:pt idx="0">
                  <c:v>1100</c:v>
                </c:pt>
                <c:pt idx="1">
                  <c:v>664</c:v>
                </c:pt>
                <c:pt idx="2">
                  <c:v>630</c:v>
                </c:pt>
                <c:pt idx="3">
                  <c:v>662</c:v>
                </c:pt>
                <c:pt idx="4">
                  <c:v>565</c:v>
                </c:pt>
              </c:numCache>
            </c:numRef>
          </c:val>
          <c:extLst>
            <c:ext xmlns:c16="http://schemas.microsoft.com/office/drawing/2014/chart" uri="{C3380CC4-5D6E-409C-BE32-E72D297353CC}">
              <c16:uniqueId val="{00000000-9636-4B41-9DA7-D279F2B14134}"/>
            </c:ext>
          </c:extLst>
        </c:ser>
        <c:dLbls>
          <c:showLegendKey val="0"/>
          <c:showVal val="0"/>
          <c:showCatName val="0"/>
          <c:showSerName val="0"/>
          <c:showPercent val="0"/>
          <c:showBubbleSize val="0"/>
        </c:dLbls>
        <c:gapWidth val="219"/>
        <c:overlap val="-27"/>
        <c:axId val="1171775040"/>
        <c:axId val="1171774320"/>
      </c:barChart>
      <c:catAx>
        <c:axId val="117177504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1774320"/>
        <c:crosses val="autoZero"/>
        <c:auto val="1"/>
        <c:lblAlgn val="ctr"/>
        <c:lblOffset val="100"/>
        <c:noMultiLvlLbl val="0"/>
      </c:catAx>
      <c:valAx>
        <c:axId val="1171774320"/>
        <c:scaling>
          <c:orientation val="minMax"/>
        </c:scaling>
        <c:delete val="0"/>
        <c:axPos val="r"/>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177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rgbClr val="595959"/>
                </a:solidFill>
                <a:latin typeface="+mn-lt"/>
                <a:ea typeface="+mn-ea"/>
                <a:cs typeface="+mn-cs"/>
              </a:defRPr>
            </a:pPr>
            <a:r>
              <a:rPr lang="en-GB"/>
              <a:t>Total Group assets, £m</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rgbClr val="595959"/>
              </a:solidFill>
              <a:latin typeface="+mn-lt"/>
              <a:ea typeface="+mn-ea"/>
              <a:cs typeface="+mn-cs"/>
            </a:defRPr>
          </a:pPr>
          <a:endParaRPr lang="en-US"/>
        </a:p>
      </c:txPr>
    </c:title>
    <c:autoTitleDeleted val="0"/>
    <c:plotArea>
      <c:layout/>
      <c:barChart>
        <c:barDir val="col"/>
        <c:grouping val="clustered"/>
        <c:varyColors val="0"/>
        <c:ser>
          <c:idx val="0"/>
          <c:order val="0"/>
          <c:tx>
            <c:strRef>
              <c:f>[book1]Sheet1!$O$14</c:f>
              <c:strCache>
                <c:ptCount val="1"/>
                <c:pt idx="0">
                  <c:v>Total Group Assets, £m</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000" b="0" i="0" u="none" strike="noStrike" kern="1200" baseline="0">
                    <a:solidFill>
                      <a:srgbClr val="5959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[book1]Sheet1!$M$16:$M$20</c:f>
              <c:numCache>
                <c:formatCode>General</c:formatCode>
                <c:ptCount val="5"/>
                <c:pt idx="0">
                  <c:v>2023</c:v>
                </c:pt>
                <c:pt idx="1">
                  <c:v>2022</c:v>
                </c:pt>
                <c:pt idx="2">
                  <c:v>2021</c:v>
                </c:pt>
                <c:pt idx="3">
                  <c:v>2020</c:v>
                </c:pt>
                <c:pt idx="4">
                  <c:v>2019</c:v>
                </c:pt>
              </c:numCache>
            </c:numRef>
          </c:cat>
          <c:val>
            <c:numRef>
              <c:f>[book1]Sheet1!$O$16:$O$20</c:f>
              <c:numCache>
                <c:formatCode>_-* #,##0_-;\-* #,##0_-;_-* "-"??_-;_-@_-</c:formatCode>
                <c:ptCount val="5"/>
                <c:pt idx="0">
                  <c:v>12700</c:v>
                </c:pt>
                <c:pt idx="1">
                  <c:v>8800</c:v>
                </c:pt>
                <c:pt idx="2">
                  <c:v>8300</c:v>
                </c:pt>
                <c:pt idx="3">
                  <c:v>8000</c:v>
                </c:pt>
                <c:pt idx="4">
                  <c:v>6800</c:v>
                </c:pt>
              </c:numCache>
            </c:numRef>
          </c:val>
          <c:extLst>
            <c:ext xmlns:c16="http://schemas.microsoft.com/office/drawing/2014/chart" uri="{C3380CC4-5D6E-409C-BE32-E72D297353CC}">
              <c16:uniqueId val="{00000000-09F0-4380-A116-826EA69B158D}"/>
            </c:ext>
          </c:extLst>
        </c:ser>
        <c:dLbls>
          <c:showLegendKey val="0"/>
          <c:showVal val="0"/>
          <c:showCatName val="0"/>
          <c:showSerName val="0"/>
          <c:showPercent val="0"/>
          <c:showBubbleSize val="0"/>
        </c:dLbls>
        <c:gapWidth val="219"/>
        <c:overlap val="-27"/>
        <c:axId val="842654976"/>
        <c:axId val="1042862040"/>
      </c:barChart>
      <c:catAx>
        <c:axId val="8426549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rgbClr val="595959"/>
                </a:solidFill>
                <a:latin typeface="+mn-lt"/>
                <a:ea typeface="+mn-ea"/>
                <a:cs typeface="+mn-cs"/>
              </a:defRPr>
            </a:pPr>
            <a:endParaRPr lang="en-US"/>
          </a:p>
        </c:txPr>
        <c:crossAx val="1042862040"/>
        <c:crosses val="autoZero"/>
        <c:auto val="1"/>
        <c:lblAlgn val="ctr"/>
        <c:lblOffset val="100"/>
        <c:noMultiLvlLbl val="0"/>
      </c:catAx>
      <c:valAx>
        <c:axId val="1042862040"/>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rgbClr val="595959"/>
                </a:solidFill>
                <a:latin typeface="+mn-lt"/>
                <a:ea typeface="+mn-ea"/>
                <a:cs typeface="+mn-cs"/>
              </a:defRPr>
            </a:pPr>
            <a:endParaRPr lang="en-US"/>
          </a:p>
        </c:txPr>
        <c:crossAx val="842654976"/>
        <c:crosses val="autoZero"/>
        <c:crossBetween val="between"/>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rgbClr val="595959"/>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Investment in homes</a:t>
            </a:r>
          </a:p>
        </c:rich>
      </c:tx>
      <c:layout>
        <c:manualLayout>
          <c:xMode val="edge"/>
          <c:yMode val="edge"/>
          <c:x val="0.34162022115234292"/>
          <c:y val="6.693766080647921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541035057943617E-2"/>
          <c:y val="0.28590165556174524"/>
          <c:w val="0.87098493799127086"/>
          <c:h val="0.61085136109279892"/>
        </c:manualLayout>
      </c:layout>
      <c:barChart>
        <c:barDir val="col"/>
        <c:grouping val="clustered"/>
        <c:varyColors val="0"/>
        <c:ser>
          <c:idx val="0"/>
          <c:order val="0"/>
          <c:tx>
            <c:strRef>
              <c:f>[book1]Sheet1!$P$14</c:f>
              <c:strCache>
                <c:ptCount val="1"/>
                <c:pt idx="0">
                  <c:v>Investment - New Homes, £m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5959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[book1]Sheet1!$M$16:$M$20</c:f>
              <c:numCache>
                <c:formatCode>General</c:formatCode>
                <c:ptCount val="5"/>
                <c:pt idx="0">
                  <c:v>2023</c:v>
                </c:pt>
                <c:pt idx="1">
                  <c:v>2022</c:v>
                </c:pt>
                <c:pt idx="2">
                  <c:v>2021</c:v>
                </c:pt>
                <c:pt idx="3">
                  <c:v>2020</c:v>
                </c:pt>
                <c:pt idx="4">
                  <c:v>2019</c:v>
                </c:pt>
              </c:numCache>
            </c:numRef>
          </c:cat>
          <c:val>
            <c:numRef>
              <c:f>[book1]Sheet1!$P$16:$P$20</c:f>
              <c:numCache>
                <c:formatCode>General</c:formatCode>
                <c:ptCount val="5"/>
                <c:pt idx="0">
                  <c:v>567</c:v>
                </c:pt>
                <c:pt idx="1">
                  <c:v>355</c:v>
                </c:pt>
                <c:pt idx="2">
                  <c:v>304</c:v>
                </c:pt>
                <c:pt idx="3">
                  <c:v>313</c:v>
                </c:pt>
                <c:pt idx="4">
                  <c:v>365</c:v>
                </c:pt>
              </c:numCache>
            </c:numRef>
          </c:val>
          <c:extLst>
            <c:ext xmlns:c16="http://schemas.microsoft.com/office/drawing/2014/chart" uri="{C3380CC4-5D6E-409C-BE32-E72D297353CC}">
              <c16:uniqueId val="{00000000-965F-4840-802F-7E676233FA14}"/>
            </c:ext>
          </c:extLst>
        </c:ser>
        <c:ser>
          <c:idx val="1"/>
          <c:order val="1"/>
          <c:tx>
            <c:strRef>
              <c:f>[book1]Sheet1!$Q$14</c:f>
              <c:strCache>
                <c:ptCount val="1"/>
                <c:pt idx="0">
                  <c:v>Investment - Existing Homes, £m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[book1]Sheet1!$M$16:$M$20</c:f>
              <c:numCache>
                <c:formatCode>General</c:formatCode>
                <c:ptCount val="5"/>
                <c:pt idx="0">
                  <c:v>2023</c:v>
                </c:pt>
                <c:pt idx="1">
                  <c:v>2022</c:v>
                </c:pt>
                <c:pt idx="2">
                  <c:v>2021</c:v>
                </c:pt>
                <c:pt idx="3">
                  <c:v>2020</c:v>
                </c:pt>
                <c:pt idx="4">
                  <c:v>2019</c:v>
                </c:pt>
              </c:numCache>
            </c:numRef>
          </c:cat>
          <c:val>
            <c:numRef>
              <c:f>[book1]Sheet1!$Q$16:$Q$20</c:f>
              <c:numCache>
                <c:formatCode>General</c:formatCode>
                <c:ptCount val="5"/>
                <c:pt idx="0">
                  <c:v>179</c:v>
                </c:pt>
                <c:pt idx="1">
                  <c:v>113</c:v>
                </c:pt>
                <c:pt idx="2">
                  <c:v>90</c:v>
                </c:pt>
                <c:pt idx="3">
                  <c:v>113</c:v>
                </c:pt>
                <c:pt idx="4">
                  <c:v>84</c:v>
                </c:pt>
              </c:numCache>
            </c:numRef>
          </c:val>
          <c:extLst>
            <c:ext xmlns:c16="http://schemas.microsoft.com/office/drawing/2014/chart" uri="{C3380CC4-5D6E-409C-BE32-E72D297353CC}">
              <c16:uniqueId val="{00000001-965F-4840-802F-7E676233FA14}"/>
            </c:ext>
          </c:extLst>
        </c:ser>
        <c:dLbls>
          <c:showLegendKey val="0"/>
          <c:showVal val="0"/>
          <c:showCatName val="0"/>
          <c:showSerName val="0"/>
          <c:showPercent val="0"/>
          <c:showBubbleSize val="0"/>
        </c:dLbls>
        <c:gapWidth val="219"/>
        <c:overlap val="-27"/>
        <c:axId val="1171747680"/>
        <c:axId val="1171744440"/>
      </c:barChart>
      <c:catAx>
        <c:axId val="11717476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1744440"/>
        <c:crosses val="autoZero"/>
        <c:auto val="1"/>
        <c:lblAlgn val="ctr"/>
        <c:lblOffset val="100"/>
        <c:noMultiLvlLbl val="0"/>
      </c:catAx>
      <c:valAx>
        <c:axId val="1171744440"/>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1747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424182408789792"/>
          <c:y val="3.1778893296439239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541035057943617E-2"/>
          <c:y val="0.22592789216743495"/>
          <c:w val="0.89633511032481272"/>
          <c:h val="0.66041421270509593"/>
        </c:manualLayout>
      </c:layout>
      <c:barChart>
        <c:barDir val="col"/>
        <c:grouping val="clustered"/>
        <c:varyColors val="0"/>
        <c:ser>
          <c:idx val="0"/>
          <c:order val="0"/>
          <c:tx>
            <c:strRef>
              <c:f>[book1]Sheet1!$N$14</c:f>
              <c:strCache>
                <c:ptCount val="1"/>
                <c:pt idx="0">
                  <c:v>Gearing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[book1]Sheet1!$M$16:$M$20</c:f>
              <c:numCache>
                <c:formatCode>General</c:formatCode>
                <c:ptCount val="5"/>
                <c:pt idx="0">
                  <c:v>2023</c:v>
                </c:pt>
                <c:pt idx="1">
                  <c:v>2022</c:v>
                </c:pt>
                <c:pt idx="2">
                  <c:v>2021</c:v>
                </c:pt>
                <c:pt idx="3">
                  <c:v>2020</c:v>
                </c:pt>
                <c:pt idx="4">
                  <c:v>2019</c:v>
                </c:pt>
              </c:numCache>
            </c:numRef>
          </c:cat>
          <c:val>
            <c:numRef>
              <c:f>[book1]Sheet1!$N$16:$N$20</c:f>
              <c:numCache>
                <c:formatCode>0%</c:formatCode>
                <c:ptCount val="5"/>
                <c:pt idx="0">
                  <c:v>0.4</c:v>
                </c:pt>
                <c:pt idx="1">
                  <c:v>0.38</c:v>
                </c:pt>
                <c:pt idx="2">
                  <c:v>0.37</c:v>
                </c:pt>
                <c:pt idx="3">
                  <c:v>0.36</c:v>
                </c:pt>
                <c:pt idx="4">
                  <c:v>0.35</c:v>
                </c:pt>
              </c:numCache>
            </c:numRef>
          </c:val>
          <c:extLst>
            <c:ext xmlns:c16="http://schemas.microsoft.com/office/drawing/2014/chart" uri="{C3380CC4-5D6E-409C-BE32-E72D297353CC}">
              <c16:uniqueId val="{00000000-EB7A-4068-9AA9-834529154BA1}"/>
            </c:ext>
          </c:extLst>
        </c:ser>
        <c:dLbls>
          <c:showLegendKey val="0"/>
          <c:showVal val="0"/>
          <c:showCatName val="0"/>
          <c:showSerName val="0"/>
          <c:showPercent val="0"/>
          <c:showBubbleSize val="0"/>
        </c:dLbls>
        <c:gapWidth val="219"/>
        <c:overlap val="-27"/>
        <c:axId val="945975768"/>
        <c:axId val="945977208"/>
      </c:barChart>
      <c:catAx>
        <c:axId val="9459757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45977208"/>
        <c:crosses val="autoZero"/>
        <c:auto val="1"/>
        <c:lblAlgn val="ctr"/>
        <c:lblOffset val="100"/>
        <c:noMultiLvlLbl val="0"/>
      </c:catAx>
      <c:valAx>
        <c:axId val="945977208"/>
        <c:scaling>
          <c:orientation val="minMax"/>
          <c:max val="0.8"/>
          <c:min val="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45975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Lexend Deca Medium" pitchFamily="2" charset="77"/>
              </a:defRPr>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Lexend Deca Medium" pitchFamily="2" charset="77"/>
              </a:defRPr>
            </a:lvl1pPr>
          </a:lstStyle>
          <a:p>
            <a:fld id="{17067E9A-AC12-5F49-A82A-294BD35B2B2F}" type="datetimeFigureOut">
              <a:rPr lang="en-GB" smtClean="0"/>
              <a:pPr/>
              <a:t>10/04/2024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Lexend Deca Medium" pitchFamily="2" charset="77"/>
              </a:defRPr>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Lexend Deca Medium" pitchFamily="2" charset="77"/>
              </a:defRPr>
            </a:lvl1pPr>
          </a:lstStyle>
          <a:p>
            <a:fld id="{F0EB4220-5B7C-E649-9565-616C1BE349F7}" type="slidenum">
              <a:rPr lang="en-GB" smtClean="0"/>
              <a:pPr/>
              <a:t>‹#›</a:t>
            </a:fld>
            <a:endParaRPr lang="en-GB"/>
          </a:p>
        </p:txBody>
      </p:sp>
    </p:spTree>
    <p:extLst>
      <p:ext uri="{BB962C8B-B14F-4D97-AF65-F5344CB8AC3E}">
        <p14:creationId xmlns:p14="http://schemas.microsoft.com/office/powerpoint/2010/main" val="412601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exend Deca Medium" pitchFamily="2" charset="77"/>
        <a:ea typeface="+mn-ea"/>
        <a:cs typeface="+mn-cs"/>
      </a:defRPr>
    </a:lvl1pPr>
    <a:lvl2pPr marL="457200" algn="l" defTabSz="914400" rtl="0" eaLnBrk="1" latinLnBrk="0" hangingPunct="1">
      <a:defRPr sz="1200" b="0" i="0" kern="1200">
        <a:solidFill>
          <a:schemeClr val="tx1"/>
        </a:solidFill>
        <a:latin typeface="Lexend Deca Medium" pitchFamily="2" charset="77"/>
        <a:ea typeface="+mn-ea"/>
        <a:cs typeface="+mn-cs"/>
      </a:defRPr>
    </a:lvl2pPr>
    <a:lvl3pPr marL="914400" algn="l" defTabSz="914400" rtl="0" eaLnBrk="1" latinLnBrk="0" hangingPunct="1">
      <a:defRPr sz="1200" b="0" i="0" kern="1200">
        <a:solidFill>
          <a:schemeClr val="tx1"/>
        </a:solidFill>
        <a:latin typeface="Lexend Deca Medium" pitchFamily="2" charset="77"/>
        <a:ea typeface="+mn-ea"/>
        <a:cs typeface="+mn-cs"/>
      </a:defRPr>
    </a:lvl3pPr>
    <a:lvl4pPr marL="1371600" algn="l" defTabSz="914400" rtl="0" eaLnBrk="1" latinLnBrk="0" hangingPunct="1">
      <a:defRPr sz="1200" b="0" i="0" kern="1200">
        <a:solidFill>
          <a:schemeClr val="tx1"/>
        </a:solidFill>
        <a:latin typeface="Lexend Deca Medium" pitchFamily="2" charset="77"/>
        <a:ea typeface="+mn-ea"/>
        <a:cs typeface="+mn-cs"/>
      </a:defRPr>
    </a:lvl4pPr>
    <a:lvl5pPr marL="1828800" algn="l" defTabSz="914400" rtl="0" eaLnBrk="1" latinLnBrk="0" hangingPunct="1">
      <a:defRPr sz="1200" b="0" i="0" kern="1200">
        <a:solidFill>
          <a:schemeClr val="tx1"/>
        </a:solidFill>
        <a:latin typeface="Lexend Deca Medium"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a:t>
            </a:fld>
            <a:endParaRPr lang="en-GB"/>
          </a:p>
        </p:txBody>
      </p:sp>
      <p:sp>
        <p:nvSpPr>
          <p:cNvPr id="6" name="Notes Placeholder 5">
            <a:extLst>
              <a:ext uri="{FF2B5EF4-FFF2-40B4-BE49-F238E27FC236}">
                <a16:creationId xmlns:a16="http://schemas.microsoft.com/office/drawing/2014/main" id="{DCDAEF5E-C4A5-B632-63E5-9EF7DA40892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26383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10</a:t>
            </a:fld>
            <a:endParaRPr lang="en-GB"/>
          </a:p>
        </p:txBody>
      </p:sp>
      <p:sp>
        <p:nvSpPr>
          <p:cNvPr id="6" name="Notes Placeholder 5">
            <a:extLst>
              <a:ext uri="{FF2B5EF4-FFF2-40B4-BE49-F238E27FC236}">
                <a16:creationId xmlns:a16="http://schemas.microsoft.com/office/drawing/2014/main" id="{F7D2C1FF-1270-C7E2-4CB2-93A85F15FF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8661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11</a:t>
            </a:fld>
            <a:endParaRPr lang="en-GB"/>
          </a:p>
        </p:txBody>
      </p:sp>
      <p:sp>
        <p:nvSpPr>
          <p:cNvPr id="6" name="Notes Placeholder 5">
            <a:extLst>
              <a:ext uri="{FF2B5EF4-FFF2-40B4-BE49-F238E27FC236}">
                <a16:creationId xmlns:a16="http://schemas.microsoft.com/office/drawing/2014/main" id="{8383E9AA-76CD-525A-3662-C06564D34FD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7299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4DE8703-0D3A-406A-A801-D1A58E6656F2}" type="slidenum">
              <a:rPr lang="en-GB" smtClean="0"/>
              <a:t>12</a:t>
            </a:fld>
            <a:endParaRPr lang="en-GB"/>
          </a:p>
        </p:txBody>
      </p:sp>
      <p:sp>
        <p:nvSpPr>
          <p:cNvPr id="6" name="Notes Placeholder 5">
            <a:extLst>
              <a:ext uri="{FF2B5EF4-FFF2-40B4-BE49-F238E27FC236}">
                <a16:creationId xmlns:a16="http://schemas.microsoft.com/office/drawing/2014/main" id="{5B6EDBA0-4579-0FBA-7B64-C34273F9DE9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8967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EB4220-5B7C-E649-9565-616C1BE349F7}" type="slidenum">
              <a:rPr lang="en-GB" smtClean="0"/>
              <a:pPr/>
              <a:t>13</a:t>
            </a:fld>
            <a:endParaRPr lang="en-GB"/>
          </a:p>
        </p:txBody>
      </p:sp>
    </p:spTree>
    <p:extLst>
      <p:ext uri="{BB962C8B-B14F-4D97-AF65-F5344CB8AC3E}">
        <p14:creationId xmlns:p14="http://schemas.microsoft.com/office/powerpoint/2010/main" val="277292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14</a:t>
            </a:fld>
            <a:endParaRPr lang="en-GB"/>
          </a:p>
        </p:txBody>
      </p:sp>
      <p:sp>
        <p:nvSpPr>
          <p:cNvPr id="6" name="Notes Placeholder 5">
            <a:extLst>
              <a:ext uri="{FF2B5EF4-FFF2-40B4-BE49-F238E27FC236}">
                <a16:creationId xmlns:a16="http://schemas.microsoft.com/office/drawing/2014/main" id="{E53B8FDE-5CE1-1AC6-F666-938A12BD34F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8994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15</a:t>
            </a:fld>
            <a:endParaRPr lang="en-GB"/>
          </a:p>
        </p:txBody>
      </p:sp>
      <p:sp>
        <p:nvSpPr>
          <p:cNvPr id="6" name="Notes Placeholder 5">
            <a:extLst>
              <a:ext uri="{FF2B5EF4-FFF2-40B4-BE49-F238E27FC236}">
                <a16:creationId xmlns:a16="http://schemas.microsoft.com/office/drawing/2014/main" id="{617F066B-5F54-1843-ED54-229C70EC41B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832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16</a:t>
            </a:fld>
            <a:endParaRPr lang="en-GB"/>
          </a:p>
        </p:txBody>
      </p:sp>
      <p:sp>
        <p:nvSpPr>
          <p:cNvPr id="6" name="Notes Placeholder 5">
            <a:extLst>
              <a:ext uri="{FF2B5EF4-FFF2-40B4-BE49-F238E27FC236}">
                <a16:creationId xmlns:a16="http://schemas.microsoft.com/office/drawing/2014/main" id="{2332BED3-B418-1DE1-6B3E-9E2FC35AA18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0962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17</a:t>
            </a:fld>
            <a:endParaRPr lang="en-GB"/>
          </a:p>
        </p:txBody>
      </p:sp>
      <p:sp>
        <p:nvSpPr>
          <p:cNvPr id="6" name="Notes Placeholder 5">
            <a:extLst>
              <a:ext uri="{FF2B5EF4-FFF2-40B4-BE49-F238E27FC236}">
                <a16:creationId xmlns:a16="http://schemas.microsoft.com/office/drawing/2014/main" id="{5A4F812B-E71A-08DA-7B05-D12E286BBB2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2394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18</a:t>
            </a:fld>
            <a:endParaRPr lang="en-GB"/>
          </a:p>
        </p:txBody>
      </p:sp>
      <p:sp>
        <p:nvSpPr>
          <p:cNvPr id="6" name="Notes Placeholder 5">
            <a:extLst>
              <a:ext uri="{FF2B5EF4-FFF2-40B4-BE49-F238E27FC236}">
                <a16:creationId xmlns:a16="http://schemas.microsoft.com/office/drawing/2014/main" id="{9BEE5984-89D4-9497-FB2C-574D939FB14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68682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105B8-1531-BF5A-AF78-81641D3E9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3FFAB-8395-A597-5B14-73A403E1F74E}"/>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1617A639-F7A7-84BE-47B0-B3B80C9C428B}"/>
              </a:ext>
            </a:extLst>
          </p:cNvPr>
          <p:cNvSpPr>
            <a:spLocks noGrp="1"/>
          </p:cNvSpPr>
          <p:nvPr>
            <p:ph type="sldNum" sz="quarter" idx="5"/>
          </p:nvPr>
        </p:nvSpPr>
        <p:spPr/>
        <p:txBody>
          <a:bodyPr/>
          <a:lstStyle/>
          <a:p>
            <a:fld id="{F0EB4220-5B7C-E649-9565-616C1BE349F7}" type="slidenum">
              <a:rPr lang="en-GB" smtClean="0"/>
              <a:pPr/>
              <a:t>19</a:t>
            </a:fld>
            <a:endParaRPr lang="en-GB"/>
          </a:p>
        </p:txBody>
      </p:sp>
      <p:sp>
        <p:nvSpPr>
          <p:cNvPr id="6" name="Notes Placeholder 5">
            <a:extLst>
              <a:ext uri="{FF2B5EF4-FFF2-40B4-BE49-F238E27FC236}">
                <a16:creationId xmlns:a16="http://schemas.microsoft.com/office/drawing/2014/main" id="{E4EECD02-5EF5-E60A-40A2-FDE932D794C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517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2</a:t>
            </a:fld>
            <a:endParaRPr lang="en-GB"/>
          </a:p>
        </p:txBody>
      </p:sp>
      <p:sp>
        <p:nvSpPr>
          <p:cNvPr id="6" name="Notes Placeholder 5">
            <a:extLst>
              <a:ext uri="{FF2B5EF4-FFF2-40B4-BE49-F238E27FC236}">
                <a16:creationId xmlns:a16="http://schemas.microsoft.com/office/drawing/2014/main" id="{E0763B5D-05DE-7837-A3AE-A28C2CDA7BA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165793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EB4220-5B7C-E649-9565-616C1BE349F7}" type="slidenum">
              <a:rPr lang="en-GB" smtClean="0"/>
              <a:pPr/>
              <a:t>20</a:t>
            </a:fld>
            <a:endParaRPr lang="en-GB"/>
          </a:p>
        </p:txBody>
      </p:sp>
    </p:spTree>
    <p:extLst>
      <p:ext uri="{BB962C8B-B14F-4D97-AF65-F5344CB8AC3E}">
        <p14:creationId xmlns:p14="http://schemas.microsoft.com/office/powerpoint/2010/main" val="1111665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21</a:t>
            </a:fld>
            <a:endParaRPr lang="en-GB"/>
          </a:p>
        </p:txBody>
      </p:sp>
      <p:sp>
        <p:nvSpPr>
          <p:cNvPr id="6" name="Notes Placeholder 5">
            <a:extLst>
              <a:ext uri="{FF2B5EF4-FFF2-40B4-BE49-F238E27FC236}">
                <a16:creationId xmlns:a16="http://schemas.microsoft.com/office/drawing/2014/main" id="{98DC0D6A-D236-28AA-A009-615409DAD82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53605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F0EB4220-5B7C-E649-9565-616C1BE349F7}" type="slidenum">
              <a:rPr lang="en-GB" smtClean="0"/>
              <a:pPr/>
              <a:t>22</a:t>
            </a:fld>
            <a:endParaRPr lang="en-GB"/>
          </a:p>
        </p:txBody>
      </p:sp>
    </p:spTree>
    <p:extLst>
      <p:ext uri="{BB962C8B-B14F-4D97-AF65-F5344CB8AC3E}">
        <p14:creationId xmlns:p14="http://schemas.microsoft.com/office/powerpoint/2010/main" val="1202815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DE8703-0D3A-406A-A801-D1A58E6656F2}" type="slidenum">
              <a:rPr lang="en-GB" smtClean="0"/>
              <a:t>23</a:t>
            </a:fld>
            <a:endParaRPr lang="en-GB"/>
          </a:p>
        </p:txBody>
      </p:sp>
    </p:spTree>
    <p:extLst>
      <p:ext uri="{BB962C8B-B14F-4D97-AF65-F5344CB8AC3E}">
        <p14:creationId xmlns:p14="http://schemas.microsoft.com/office/powerpoint/2010/main" val="423098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3</a:t>
            </a:fld>
            <a:endParaRPr lang="en-GB"/>
          </a:p>
        </p:txBody>
      </p:sp>
      <p:sp>
        <p:nvSpPr>
          <p:cNvPr id="6" name="Notes Placeholder 5">
            <a:extLst>
              <a:ext uri="{FF2B5EF4-FFF2-40B4-BE49-F238E27FC236}">
                <a16:creationId xmlns:a16="http://schemas.microsoft.com/office/drawing/2014/main" id="{6B343BEF-3F36-A357-FD11-1471DD10B98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5669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4</a:t>
            </a:fld>
            <a:endParaRPr lang="en-GB"/>
          </a:p>
        </p:txBody>
      </p:sp>
      <p:sp>
        <p:nvSpPr>
          <p:cNvPr id="6" name="Notes Placeholder 5">
            <a:extLst>
              <a:ext uri="{FF2B5EF4-FFF2-40B4-BE49-F238E27FC236}">
                <a16:creationId xmlns:a16="http://schemas.microsoft.com/office/drawing/2014/main" id="{AD79633D-A724-92E3-F29A-49E6D7CBE30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3035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EB4220-5B7C-E649-9565-616C1BE349F7}" type="slidenum">
              <a:rPr lang="en-GB" smtClean="0"/>
              <a:pPr/>
              <a:t>5</a:t>
            </a:fld>
            <a:endParaRPr lang="en-GB"/>
          </a:p>
        </p:txBody>
      </p:sp>
    </p:spTree>
    <p:extLst>
      <p:ext uri="{BB962C8B-B14F-4D97-AF65-F5344CB8AC3E}">
        <p14:creationId xmlns:p14="http://schemas.microsoft.com/office/powerpoint/2010/main" val="330212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6</a:t>
            </a:fld>
            <a:endParaRPr lang="en-GB"/>
          </a:p>
        </p:txBody>
      </p:sp>
      <p:sp>
        <p:nvSpPr>
          <p:cNvPr id="6" name="Notes Placeholder 5">
            <a:extLst>
              <a:ext uri="{FF2B5EF4-FFF2-40B4-BE49-F238E27FC236}">
                <a16:creationId xmlns:a16="http://schemas.microsoft.com/office/drawing/2014/main" id="{89EAE146-6FED-1344-2137-57E4382B9DC2}"/>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4589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EB4220-5B7C-E649-9565-616C1BE349F7}" type="slidenum">
              <a:rPr lang="en-GB" smtClean="0"/>
              <a:pPr/>
              <a:t>7</a:t>
            </a:fld>
            <a:endParaRPr lang="en-GB"/>
          </a:p>
        </p:txBody>
      </p:sp>
    </p:spTree>
    <p:extLst>
      <p:ext uri="{BB962C8B-B14F-4D97-AF65-F5344CB8AC3E}">
        <p14:creationId xmlns:p14="http://schemas.microsoft.com/office/powerpoint/2010/main" val="85061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8</a:t>
            </a:fld>
            <a:endParaRPr lang="en-GB"/>
          </a:p>
        </p:txBody>
      </p:sp>
      <p:sp>
        <p:nvSpPr>
          <p:cNvPr id="6" name="Notes Placeholder 5">
            <a:extLst>
              <a:ext uri="{FF2B5EF4-FFF2-40B4-BE49-F238E27FC236}">
                <a16:creationId xmlns:a16="http://schemas.microsoft.com/office/drawing/2014/main" id="{CF22028C-0907-1B11-72CE-8DB12A3D647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9607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0EB4220-5B7C-E649-9565-616C1BE349F7}" type="slidenum">
              <a:rPr lang="en-GB" smtClean="0"/>
              <a:pPr/>
              <a:t>9</a:t>
            </a:fld>
            <a:endParaRPr lang="en-GB"/>
          </a:p>
        </p:txBody>
      </p:sp>
      <p:sp>
        <p:nvSpPr>
          <p:cNvPr id="6" name="Notes Placeholder 5">
            <a:extLst>
              <a:ext uri="{FF2B5EF4-FFF2-40B4-BE49-F238E27FC236}">
                <a16:creationId xmlns:a16="http://schemas.microsoft.com/office/drawing/2014/main" id="{8314D7DC-8BCC-B506-B003-797C7134BEB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67815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5C340BD8-0D2D-C9D9-277E-38DC9FD71EAC}"/>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20" name="Text Placeholder 9">
            <a:extLst>
              <a:ext uri="{FF2B5EF4-FFF2-40B4-BE49-F238E27FC236}">
                <a16:creationId xmlns:a16="http://schemas.microsoft.com/office/drawing/2014/main" id="{4FF26487-6C6D-8B88-788E-F53BC136A77B}"/>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3" name="Rectangle 2">
            <a:extLst>
              <a:ext uri="{FF2B5EF4-FFF2-40B4-BE49-F238E27FC236}">
                <a16:creationId xmlns:a16="http://schemas.microsoft.com/office/drawing/2014/main" id="{EABDD7A3-B6A1-AFFC-181E-0A9DACEC1B0C}"/>
              </a:ext>
            </a:extLst>
          </p:cNvPr>
          <p:cNvSpPr/>
          <p:nvPr userDrawn="1"/>
        </p:nvSpPr>
        <p:spPr>
          <a:xfrm>
            <a:off x="7594600" y="0"/>
            <a:ext cx="11448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18B005-BD47-DC17-CAE7-DF910C2FAFDC}"/>
              </a:ext>
            </a:extLst>
          </p:cNvPr>
          <p:cNvSpPr/>
          <p:nvPr userDrawn="1"/>
        </p:nvSpPr>
        <p:spPr>
          <a:xfrm>
            <a:off x="6448426" y="-1"/>
            <a:ext cx="1144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984F74-3C46-C08E-F2A5-4948C6677CC0}"/>
              </a:ext>
            </a:extLst>
          </p:cNvPr>
          <p:cNvSpPr/>
          <p:nvPr userDrawn="1"/>
        </p:nvSpPr>
        <p:spPr>
          <a:xfrm>
            <a:off x="8739400" y="0"/>
            <a:ext cx="3452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21">
            <a:extLst>
              <a:ext uri="{FF2B5EF4-FFF2-40B4-BE49-F238E27FC236}">
                <a16:creationId xmlns:a16="http://schemas.microsoft.com/office/drawing/2014/main" id="{3EE99FDB-3F58-10F6-2C9B-7AE82A8A56F1}"/>
              </a:ext>
            </a:extLst>
          </p:cNvPr>
          <p:cNvSpPr>
            <a:spLocks noGrp="1"/>
          </p:cNvSpPr>
          <p:nvPr>
            <p:ph type="pic" sz="quarter" idx="17"/>
          </p:nvPr>
        </p:nvSpPr>
        <p:spPr>
          <a:xfrm>
            <a:off x="6447600" y="0"/>
            <a:ext cx="5743574" cy="6858000"/>
          </a:xfrm>
        </p:spPr>
        <p:txBody>
          <a:bodyPr bIns="1080000" anchor="ctr" anchorCtr="1">
            <a:noAutofit/>
          </a:bodyPr>
          <a:lstStyle>
            <a:lvl1pPr>
              <a:defRPr>
                <a:solidFill>
                  <a:schemeClr val="tx1"/>
                </a:solidFill>
              </a:defRPr>
            </a:lvl1pPr>
          </a:lstStyle>
          <a:p>
            <a:r>
              <a:rPr lang="en-US"/>
              <a:t>Click icon to add picture</a:t>
            </a:r>
            <a:endParaRPr lang="en-GB"/>
          </a:p>
        </p:txBody>
      </p:sp>
      <p:sp>
        <p:nvSpPr>
          <p:cNvPr id="11" name="Text Placeholder 2">
            <a:extLst>
              <a:ext uri="{FF2B5EF4-FFF2-40B4-BE49-F238E27FC236}">
                <a16:creationId xmlns:a16="http://schemas.microsoft.com/office/drawing/2014/main" id="{0CA5C8F5-9FE0-35C8-C668-EC1463CA0F97}"/>
              </a:ext>
            </a:extLst>
          </p:cNvPr>
          <p:cNvSpPr>
            <a:spLocks noGrp="1"/>
          </p:cNvSpPr>
          <p:nvPr>
            <p:ph idx="1" hasCustomPrompt="1"/>
          </p:nvPr>
        </p:nvSpPr>
        <p:spPr>
          <a:xfrm>
            <a:off x="377825" y="5760000"/>
            <a:ext cx="4194175" cy="405138"/>
          </a:xfrm>
          <a:prstGeom prst="rect">
            <a:avLst/>
          </a:prstGeom>
        </p:spPr>
        <p:txBody>
          <a:bodyPr vert="horz" lIns="0" tIns="0" rIns="0" bIns="0" rtlCol="0" anchor="t" anchorCtr="0">
            <a:noAutofit/>
          </a:bodyPr>
          <a:lstStyle>
            <a:lvl1pPr>
              <a:defRPr sz="1800" b="1" i="0">
                <a:latin typeface="Lexend Deca SemiBold" pitchFamily="2" charset="77"/>
              </a:defRPr>
            </a:lvl1pPr>
          </a:lstStyle>
          <a:p>
            <a:pPr lvl="0"/>
            <a:r>
              <a:rPr lang="en-GB"/>
              <a:t>Subtitle</a:t>
            </a:r>
          </a:p>
        </p:txBody>
      </p:sp>
      <p:pic>
        <p:nvPicPr>
          <p:cNvPr id="4" name="Picture 3" descr="A blue and black logo&#10;&#10;Description automatically generated">
            <a:extLst>
              <a:ext uri="{FF2B5EF4-FFF2-40B4-BE49-F238E27FC236}">
                <a16:creationId xmlns:a16="http://schemas.microsoft.com/office/drawing/2014/main" id="{30AD7B1D-D48B-969D-3D16-306ECB9FBE22}"/>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7" name="Title 1">
            <a:extLst>
              <a:ext uri="{FF2B5EF4-FFF2-40B4-BE49-F238E27FC236}">
                <a16:creationId xmlns:a16="http://schemas.microsoft.com/office/drawing/2014/main" id="{DB52ADFD-C056-078D-B88E-28D806B97D99}"/>
              </a:ext>
            </a:extLst>
          </p:cNvPr>
          <p:cNvSpPr>
            <a:spLocks noGrp="1"/>
          </p:cNvSpPr>
          <p:nvPr>
            <p:ph type="ctrTitle" hasCustomPrompt="1"/>
          </p:nvPr>
        </p:nvSpPr>
        <p:spPr>
          <a:xfrm>
            <a:off x="377825" y="1944001"/>
            <a:ext cx="5692775" cy="656960"/>
          </a:xfrm>
        </p:spPr>
        <p:txBody>
          <a:bodyPr anchor="t" anchorCtr="0">
            <a:noAutofit/>
          </a:bodyPr>
          <a:lstStyle>
            <a:lvl1pPr marL="0" indent="0" algn="l">
              <a:tabLst>
                <a:tab pos="750888" algn="l"/>
              </a:tabLst>
              <a:defRPr sz="4400" b="0" i="0">
                <a:solidFill>
                  <a:schemeClr val="accent1"/>
                </a:solidFill>
                <a:latin typeface="Lexend Deca SemiBold" pitchFamily="2" charset="77"/>
              </a:defRPr>
            </a:lvl1pPr>
          </a:lstStyle>
          <a:p>
            <a:r>
              <a:rPr lang="en-GB"/>
              <a:t>44pt Semi Bold</a:t>
            </a:r>
          </a:p>
        </p:txBody>
      </p:sp>
      <p:sp>
        <p:nvSpPr>
          <p:cNvPr id="9" name="Picture Placeholder 12">
            <a:extLst>
              <a:ext uri="{FF2B5EF4-FFF2-40B4-BE49-F238E27FC236}">
                <a16:creationId xmlns:a16="http://schemas.microsoft.com/office/drawing/2014/main" id="{95B22B79-367A-9AD3-C646-0FBDE085311A}"/>
              </a:ext>
            </a:extLst>
          </p:cNvPr>
          <p:cNvSpPr>
            <a:spLocks noGrp="1"/>
          </p:cNvSpPr>
          <p:nvPr>
            <p:ph type="pic" sz="quarter" idx="13"/>
          </p:nvPr>
        </p:nvSpPr>
        <p:spPr>
          <a:xfrm>
            <a:off x="377826" y="2646032"/>
            <a:ext cx="5692774" cy="2332368"/>
          </a:xfrm>
        </p:spPr>
        <p:txBody>
          <a:bodyPr bIns="1080000" anchor="ctr" anchorCtr="1"/>
          <a:lstStyle/>
          <a:p>
            <a:r>
              <a:rPr lang="en-US"/>
              <a:t>Click icon to add picture</a:t>
            </a:r>
            <a:endParaRPr lang="en-GB"/>
          </a:p>
        </p:txBody>
      </p:sp>
    </p:spTree>
    <p:extLst>
      <p:ext uri="{BB962C8B-B14F-4D97-AF65-F5344CB8AC3E}">
        <p14:creationId xmlns:p14="http://schemas.microsoft.com/office/powerpoint/2010/main" val="30826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224FB1-7606-3D3E-2FC5-E5810C51E381}"/>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A590C0-901A-76F8-977A-2EEF15E431D0}"/>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4EF929-4FD8-71CB-9F97-5E2ECA2BBE1A}"/>
              </a:ext>
            </a:extLst>
          </p:cNvPr>
          <p:cNvSpPr/>
          <p:nvPr userDrawn="1"/>
        </p:nvSpPr>
        <p:spPr>
          <a:xfrm>
            <a:off x="1" y="4259447"/>
            <a:ext cx="11055348" cy="259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3AADE8F-DA0D-248D-8B56-6F6B698CF588}"/>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5">
            <a:extLst>
              <a:ext uri="{FF2B5EF4-FFF2-40B4-BE49-F238E27FC236}">
                <a16:creationId xmlns:a16="http://schemas.microsoft.com/office/drawing/2014/main" id="{123C2BF1-E805-C283-44A5-EEDE8A214A01}"/>
              </a:ext>
            </a:extLst>
          </p:cNvPr>
          <p:cNvSpPr>
            <a:spLocks noGrp="1"/>
          </p:cNvSpPr>
          <p:nvPr>
            <p:ph type="sldNum" sz="quarter" idx="12"/>
          </p:nvPr>
        </p:nvSpPr>
        <p:spPr>
          <a:xfrm>
            <a:off x="11433175" y="6530975"/>
            <a:ext cx="380999" cy="174620"/>
          </a:xfrm>
        </p:spPr>
        <p:txBody>
          <a:bodyPr/>
          <a:lstStyle>
            <a:lvl1pPr>
              <a:defRPr sz="900" b="1" i="0">
                <a:latin typeface="Lexend Deca SemiBold" pitchFamily="2" charset="77"/>
              </a:defRPr>
            </a:lvl1pPr>
          </a:lstStyle>
          <a:p>
            <a:pPr>
              <a:defRPr/>
            </a:pPr>
            <a:fld id="{5B3B6E8B-FAF9-6E49-9466-6F54E744055B}" type="slidenum">
              <a:rPr lang="en-GB" kern="0" smtClean="0">
                <a:solidFill>
                  <a:srgbClr val="231F20"/>
                </a:solidFill>
                <a:cs typeface="Arial"/>
              </a:rPr>
              <a:pPr>
                <a:defRPr/>
              </a:pPr>
              <a:t>‹#›</a:t>
            </a:fld>
            <a:endParaRPr lang="en-GB" kern="0">
              <a:solidFill>
                <a:srgbClr val="231F20"/>
              </a:solidFill>
              <a:cs typeface="Arial"/>
            </a:endParaRPr>
          </a:p>
        </p:txBody>
      </p:sp>
      <p:cxnSp>
        <p:nvCxnSpPr>
          <p:cNvPr id="23" name="Straight Connector 22">
            <a:extLst>
              <a:ext uri="{FF2B5EF4-FFF2-40B4-BE49-F238E27FC236}">
                <a16:creationId xmlns:a16="http://schemas.microsoft.com/office/drawing/2014/main" id="{B0AE5E46-28D7-B686-6012-99B830A435B6}"/>
              </a:ext>
            </a:extLst>
          </p:cNvPr>
          <p:cNvCxnSpPr>
            <a:cxnSpLocks/>
          </p:cNvCxnSpPr>
          <p:nvPr userDrawn="1"/>
        </p:nvCxnSpPr>
        <p:spPr>
          <a:xfrm flipH="1">
            <a:off x="377825" y="6480175"/>
            <a:ext cx="1143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5F7AE0FB-6C34-FDA6-E1E0-9837B1D4FFA2}"/>
              </a:ext>
            </a:extLst>
          </p:cNvPr>
          <p:cNvSpPr>
            <a:spLocks noGrp="1"/>
          </p:cNvSpPr>
          <p:nvPr>
            <p:ph type="ctrTitle" hasCustomPrompt="1"/>
          </p:nvPr>
        </p:nvSpPr>
        <p:spPr>
          <a:xfrm>
            <a:off x="377826" y="1350000"/>
            <a:ext cx="395010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44pt</a:t>
            </a:r>
          </a:p>
        </p:txBody>
      </p:sp>
      <p:sp>
        <p:nvSpPr>
          <p:cNvPr id="57" name="Text Placeholder 9">
            <a:extLst>
              <a:ext uri="{FF2B5EF4-FFF2-40B4-BE49-F238E27FC236}">
                <a16:creationId xmlns:a16="http://schemas.microsoft.com/office/drawing/2014/main" id="{91897D30-9435-56FD-0677-96F14346DA8B}"/>
              </a:ext>
            </a:extLst>
          </p:cNvPr>
          <p:cNvSpPr>
            <a:spLocks noGrp="1"/>
          </p:cNvSpPr>
          <p:nvPr>
            <p:ph type="body" sz="quarter" idx="22"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58" name="Text Placeholder 9">
            <a:extLst>
              <a:ext uri="{FF2B5EF4-FFF2-40B4-BE49-F238E27FC236}">
                <a16:creationId xmlns:a16="http://schemas.microsoft.com/office/drawing/2014/main" id="{35F94733-75BB-9396-D52E-9AF4AB74CF0C}"/>
              </a:ext>
            </a:extLst>
          </p:cNvPr>
          <p:cNvSpPr>
            <a:spLocks noGrp="1"/>
          </p:cNvSpPr>
          <p:nvPr>
            <p:ph type="body" sz="quarter" idx="23"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2" name="Picture Placeholder 9">
            <a:extLst>
              <a:ext uri="{FF2B5EF4-FFF2-40B4-BE49-F238E27FC236}">
                <a16:creationId xmlns:a16="http://schemas.microsoft.com/office/drawing/2014/main" id="{45A54684-6E72-9EA5-B7F3-0446394763D1}"/>
              </a:ext>
            </a:extLst>
          </p:cNvPr>
          <p:cNvSpPr>
            <a:spLocks noGrp="1"/>
          </p:cNvSpPr>
          <p:nvPr>
            <p:ph type="pic" sz="quarter" idx="24"/>
          </p:nvPr>
        </p:nvSpPr>
        <p:spPr>
          <a:xfrm>
            <a:off x="1853339" y="354437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3" name="Picture Placeholder 9">
            <a:extLst>
              <a:ext uri="{FF2B5EF4-FFF2-40B4-BE49-F238E27FC236}">
                <a16:creationId xmlns:a16="http://schemas.microsoft.com/office/drawing/2014/main" id="{C3E267FA-23E5-F498-F016-3DB300FAE802}"/>
              </a:ext>
            </a:extLst>
          </p:cNvPr>
          <p:cNvSpPr>
            <a:spLocks noGrp="1"/>
          </p:cNvSpPr>
          <p:nvPr>
            <p:ph type="pic" sz="quarter" idx="25"/>
          </p:nvPr>
        </p:nvSpPr>
        <p:spPr>
          <a:xfrm>
            <a:off x="4972316" y="3567712"/>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4" name="Picture Placeholder 9">
            <a:extLst>
              <a:ext uri="{FF2B5EF4-FFF2-40B4-BE49-F238E27FC236}">
                <a16:creationId xmlns:a16="http://schemas.microsoft.com/office/drawing/2014/main" id="{A430B7C8-ECF5-F5A0-23FB-525C301C23AD}"/>
              </a:ext>
            </a:extLst>
          </p:cNvPr>
          <p:cNvSpPr>
            <a:spLocks noGrp="1"/>
          </p:cNvSpPr>
          <p:nvPr>
            <p:ph type="pic" sz="quarter" idx="26"/>
          </p:nvPr>
        </p:nvSpPr>
        <p:spPr>
          <a:xfrm>
            <a:off x="8091292" y="357951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6" name="Picture Placeholder 9">
            <a:extLst>
              <a:ext uri="{FF2B5EF4-FFF2-40B4-BE49-F238E27FC236}">
                <a16:creationId xmlns:a16="http://schemas.microsoft.com/office/drawing/2014/main" id="{1D7C23F0-2A08-1824-9261-162264B4D691}"/>
              </a:ext>
            </a:extLst>
          </p:cNvPr>
          <p:cNvSpPr>
            <a:spLocks noGrp="1"/>
          </p:cNvSpPr>
          <p:nvPr>
            <p:ph type="pic" sz="quarter" idx="27"/>
          </p:nvPr>
        </p:nvSpPr>
        <p:spPr>
          <a:xfrm>
            <a:off x="4972316"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7" name="Picture Placeholder 9">
            <a:extLst>
              <a:ext uri="{FF2B5EF4-FFF2-40B4-BE49-F238E27FC236}">
                <a16:creationId xmlns:a16="http://schemas.microsoft.com/office/drawing/2014/main" id="{8CAF63E0-55CE-3ED1-3551-3154F55BE1E2}"/>
              </a:ext>
            </a:extLst>
          </p:cNvPr>
          <p:cNvSpPr>
            <a:spLocks noGrp="1"/>
          </p:cNvSpPr>
          <p:nvPr>
            <p:ph type="pic" sz="quarter" idx="28"/>
          </p:nvPr>
        </p:nvSpPr>
        <p:spPr>
          <a:xfrm>
            <a:off x="8091292"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8" name="Text Placeholder 9">
            <a:extLst>
              <a:ext uri="{FF2B5EF4-FFF2-40B4-BE49-F238E27FC236}">
                <a16:creationId xmlns:a16="http://schemas.microsoft.com/office/drawing/2014/main" id="{F13B5755-E3B0-7381-2D87-1308C4AC6FE4}"/>
              </a:ext>
            </a:extLst>
          </p:cNvPr>
          <p:cNvSpPr>
            <a:spLocks noGrp="1"/>
          </p:cNvSpPr>
          <p:nvPr>
            <p:ph type="body" sz="quarter" idx="29" hasCustomPrompt="1"/>
          </p:nvPr>
        </p:nvSpPr>
        <p:spPr>
          <a:xfrm>
            <a:off x="4970039"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9" name="Text Placeholder 9">
            <a:extLst>
              <a:ext uri="{FF2B5EF4-FFF2-40B4-BE49-F238E27FC236}">
                <a16:creationId xmlns:a16="http://schemas.microsoft.com/office/drawing/2014/main" id="{311F277F-6448-1A96-B068-91B66B205A73}"/>
              </a:ext>
            </a:extLst>
          </p:cNvPr>
          <p:cNvSpPr>
            <a:spLocks noGrp="1"/>
          </p:cNvSpPr>
          <p:nvPr>
            <p:ph type="body" sz="quarter" idx="30" hasCustomPrompt="1"/>
          </p:nvPr>
        </p:nvSpPr>
        <p:spPr>
          <a:xfrm>
            <a:off x="8091292"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0" name="Text Placeholder 9">
            <a:extLst>
              <a:ext uri="{FF2B5EF4-FFF2-40B4-BE49-F238E27FC236}">
                <a16:creationId xmlns:a16="http://schemas.microsoft.com/office/drawing/2014/main" id="{7D20D9EF-B708-CD6C-7547-F3E5A4423045}"/>
              </a:ext>
            </a:extLst>
          </p:cNvPr>
          <p:cNvSpPr>
            <a:spLocks noGrp="1"/>
          </p:cNvSpPr>
          <p:nvPr>
            <p:ph type="body" sz="quarter" idx="31" hasCustomPrompt="1"/>
          </p:nvPr>
        </p:nvSpPr>
        <p:spPr>
          <a:xfrm>
            <a:off x="4970039"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1" name="Text Placeholder 9">
            <a:extLst>
              <a:ext uri="{FF2B5EF4-FFF2-40B4-BE49-F238E27FC236}">
                <a16:creationId xmlns:a16="http://schemas.microsoft.com/office/drawing/2014/main" id="{2680DB6B-50A1-E267-9AC7-65F1E93BD38F}"/>
              </a:ext>
            </a:extLst>
          </p:cNvPr>
          <p:cNvSpPr>
            <a:spLocks noGrp="1"/>
          </p:cNvSpPr>
          <p:nvPr>
            <p:ph type="body" sz="quarter" idx="32" hasCustomPrompt="1"/>
          </p:nvPr>
        </p:nvSpPr>
        <p:spPr>
          <a:xfrm>
            <a:off x="8091292"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2" name="Text Placeholder 9">
            <a:extLst>
              <a:ext uri="{FF2B5EF4-FFF2-40B4-BE49-F238E27FC236}">
                <a16:creationId xmlns:a16="http://schemas.microsoft.com/office/drawing/2014/main" id="{64024923-434E-DC98-8FA5-351A032C84CE}"/>
              </a:ext>
            </a:extLst>
          </p:cNvPr>
          <p:cNvSpPr>
            <a:spLocks noGrp="1"/>
          </p:cNvSpPr>
          <p:nvPr>
            <p:ph type="body" sz="quarter" idx="33" hasCustomPrompt="1"/>
          </p:nvPr>
        </p:nvSpPr>
        <p:spPr>
          <a:xfrm>
            <a:off x="1853339" y="5112279"/>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pic>
        <p:nvPicPr>
          <p:cNvPr id="13" name="Picture 12" descr="A blue and black logo&#10;&#10;Description automatically generated">
            <a:extLst>
              <a:ext uri="{FF2B5EF4-FFF2-40B4-BE49-F238E27FC236}">
                <a16:creationId xmlns:a16="http://schemas.microsoft.com/office/drawing/2014/main" id="{8AE00F0A-D4B0-9068-B276-6BF96549F1CC}"/>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5592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5126636"/>
            <a:ext cx="11055348" cy="17313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5" name="Picture Placeholder 12">
            <a:extLst>
              <a:ext uri="{FF2B5EF4-FFF2-40B4-BE49-F238E27FC236}">
                <a16:creationId xmlns:a16="http://schemas.microsoft.com/office/drawing/2014/main" id="{B7B3C5EE-7275-5879-3708-141530634929}"/>
              </a:ext>
            </a:extLst>
          </p:cNvPr>
          <p:cNvSpPr>
            <a:spLocks noGrp="1"/>
          </p:cNvSpPr>
          <p:nvPr>
            <p:ph type="pic" sz="quarter" idx="13"/>
          </p:nvPr>
        </p:nvSpPr>
        <p:spPr>
          <a:xfrm>
            <a:off x="7020001" y="-1"/>
            <a:ext cx="5171998" cy="6857994"/>
          </a:xfrm>
        </p:spPr>
        <p:txBody>
          <a:bodyPr bIns="1080000" anchor="ctr" anchorCtr="1"/>
          <a:lstStyle/>
          <a:p>
            <a:r>
              <a:rPr lang="en-US"/>
              <a:t>Click icon to add picture</a:t>
            </a:r>
            <a:endParaRPr lang="en-GB"/>
          </a:p>
        </p:txBody>
      </p:sp>
      <p:sp>
        <p:nvSpPr>
          <p:cNvPr id="4" name="Text Placeholder 2">
            <a:extLst>
              <a:ext uri="{FF2B5EF4-FFF2-40B4-BE49-F238E27FC236}">
                <a16:creationId xmlns:a16="http://schemas.microsoft.com/office/drawing/2014/main" id="{8142AE59-C254-19C0-006C-4AB018B68488}"/>
              </a:ext>
            </a:extLst>
          </p:cNvPr>
          <p:cNvSpPr>
            <a:spLocks noGrp="1"/>
          </p:cNvSpPr>
          <p:nvPr>
            <p:ph idx="1" hasCustomPrompt="1"/>
          </p:nvPr>
        </p:nvSpPr>
        <p:spPr>
          <a:xfrm>
            <a:off x="377825" y="5652000"/>
            <a:ext cx="5718175" cy="351882"/>
          </a:xfrm>
          <a:prstGeom prst="rect">
            <a:avLst/>
          </a:prstGeom>
        </p:spPr>
        <p:txBody>
          <a:bodyPr vert="horz" lIns="0" tIns="0" rIns="0" bIns="0" rtlCol="0" anchor="t" anchorCtr="0">
            <a:noAutofit/>
          </a:bodyPr>
          <a:lstStyle>
            <a:lvl1pPr>
              <a:defRPr sz="1800" b="1" i="0">
                <a:latin typeface="Lexend Deca SemiBold" pitchFamily="2" charset="77"/>
              </a:defRPr>
            </a:lvl1pPr>
          </a:lstStyle>
          <a:p>
            <a:pPr lvl="0"/>
            <a:r>
              <a:rPr lang="en-GB"/>
              <a:t>Presenter Name 18pt bold</a:t>
            </a:r>
          </a:p>
        </p:txBody>
      </p:sp>
      <p:sp>
        <p:nvSpPr>
          <p:cNvPr id="5" name="Text Placeholder 2">
            <a:extLst>
              <a:ext uri="{FF2B5EF4-FFF2-40B4-BE49-F238E27FC236}">
                <a16:creationId xmlns:a16="http://schemas.microsoft.com/office/drawing/2014/main" id="{6A546F9E-DC78-7061-F5F8-363D1BF0E18A}"/>
              </a:ext>
            </a:extLst>
          </p:cNvPr>
          <p:cNvSpPr>
            <a:spLocks noGrp="1"/>
          </p:cNvSpPr>
          <p:nvPr>
            <p:ph idx="14" hasCustomPrompt="1"/>
          </p:nvPr>
        </p:nvSpPr>
        <p:spPr>
          <a:xfrm>
            <a:off x="378000" y="5913885"/>
            <a:ext cx="5718175" cy="382402"/>
          </a:xfrm>
          <a:prstGeom prst="rect">
            <a:avLst/>
          </a:prstGeom>
        </p:spPr>
        <p:txBody>
          <a:bodyPr vert="horz" lIns="0" tIns="0" rIns="0" bIns="0" rtlCol="0" anchor="t" anchorCtr="0">
            <a:noAutofit/>
          </a:bodyPr>
          <a:lstStyle>
            <a:lvl1pPr>
              <a:defRPr sz="1800" b="0" i="0">
                <a:latin typeface="Lexend Deca Medium" pitchFamily="2" charset="77"/>
              </a:defRPr>
            </a:lvl1pPr>
          </a:lstStyle>
          <a:p>
            <a:pPr lvl="0"/>
            <a:r>
              <a:rPr lang="en-GB"/>
              <a:t>Accompanying caption 18pt regular</a:t>
            </a:r>
          </a:p>
        </p:txBody>
      </p:sp>
      <p:pic>
        <p:nvPicPr>
          <p:cNvPr id="11" name="Picture 10" descr="A blue and black logo&#10;&#10;Description automatically generated">
            <a:extLst>
              <a:ext uri="{FF2B5EF4-FFF2-40B4-BE49-F238E27FC236}">
                <a16:creationId xmlns:a16="http://schemas.microsoft.com/office/drawing/2014/main" id="{7F27881B-AD70-6F41-A764-655610134FB9}"/>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155847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5126636"/>
            <a:ext cx="11055348" cy="1731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5" name="Picture Placeholder 12">
            <a:extLst>
              <a:ext uri="{FF2B5EF4-FFF2-40B4-BE49-F238E27FC236}">
                <a16:creationId xmlns:a16="http://schemas.microsoft.com/office/drawing/2014/main" id="{B7B3C5EE-7275-5879-3708-141530634929}"/>
              </a:ext>
            </a:extLst>
          </p:cNvPr>
          <p:cNvSpPr>
            <a:spLocks noGrp="1"/>
          </p:cNvSpPr>
          <p:nvPr>
            <p:ph type="pic" sz="quarter" idx="13"/>
          </p:nvPr>
        </p:nvSpPr>
        <p:spPr>
          <a:xfrm>
            <a:off x="7020000" y="-1"/>
            <a:ext cx="5172000" cy="6857994"/>
          </a:xfrm>
        </p:spPr>
        <p:txBody>
          <a:bodyPr bIns="1080000" anchor="ctr" anchorCtr="1"/>
          <a:lstStyle/>
          <a:p>
            <a:r>
              <a:rPr lang="en-US"/>
              <a:t>Click icon to add picture</a:t>
            </a:r>
            <a:endParaRPr lang="en-GB"/>
          </a:p>
        </p:txBody>
      </p:sp>
      <p:sp>
        <p:nvSpPr>
          <p:cNvPr id="4" name="Text Placeholder 2">
            <a:extLst>
              <a:ext uri="{FF2B5EF4-FFF2-40B4-BE49-F238E27FC236}">
                <a16:creationId xmlns:a16="http://schemas.microsoft.com/office/drawing/2014/main" id="{8142AE59-C254-19C0-006C-4AB018B68488}"/>
              </a:ext>
            </a:extLst>
          </p:cNvPr>
          <p:cNvSpPr>
            <a:spLocks noGrp="1"/>
          </p:cNvSpPr>
          <p:nvPr>
            <p:ph idx="1" hasCustomPrompt="1"/>
          </p:nvPr>
        </p:nvSpPr>
        <p:spPr>
          <a:xfrm>
            <a:off x="377825" y="5652000"/>
            <a:ext cx="5718175" cy="351882"/>
          </a:xfrm>
          <a:prstGeom prst="rect">
            <a:avLst/>
          </a:prstGeom>
        </p:spPr>
        <p:txBody>
          <a:bodyPr vert="horz" lIns="0" tIns="0" rIns="0" bIns="0" rtlCol="0" anchor="t" anchorCtr="0">
            <a:noAutofit/>
          </a:bodyPr>
          <a:lstStyle>
            <a:lvl1pPr>
              <a:defRPr sz="1800" b="1" i="0">
                <a:latin typeface="Lexend Deca SemiBold" pitchFamily="2" charset="77"/>
              </a:defRPr>
            </a:lvl1pPr>
          </a:lstStyle>
          <a:p>
            <a:pPr lvl="0"/>
            <a:r>
              <a:rPr lang="en-GB"/>
              <a:t>Presenter Name 18pt bold</a:t>
            </a:r>
          </a:p>
        </p:txBody>
      </p:sp>
      <p:sp>
        <p:nvSpPr>
          <p:cNvPr id="5" name="Text Placeholder 2">
            <a:extLst>
              <a:ext uri="{FF2B5EF4-FFF2-40B4-BE49-F238E27FC236}">
                <a16:creationId xmlns:a16="http://schemas.microsoft.com/office/drawing/2014/main" id="{6A546F9E-DC78-7061-F5F8-363D1BF0E18A}"/>
              </a:ext>
            </a:extLst>
          </p:cNvPr>
          <p:cNvSpPr>
            <a:spLocks noGrp="1"/>
          </p:cNvSpPr>
          <p:nvPr>
            <p:ph idx="14" hasCustomPrompt="1"/>
          </p:nvPr>
        </p:nvSpPr>
        <p:spPr>
          <a:xfrm>
            <a:off x="378000" y="5913885"/>
            <a:ext cx="5718175" cy="382402"/>
          </a:xfrm>
          <a:prstGeom prst="rect">
            <a:avLst/>
          </a:prstGeom>
        </p:spPr>
        <p:txBody>
          <a:bodyPr vert="horz" lIns="0" tIns="0" rIns="0" bIns="0" rtlCol="0" anchor="t" anchorCtr="0">
            <a:noAutofit/>
          </a:bodyPr>
          <a:lstStyle>
            <a:lvl1pPr>
              <a:defRPr sz="1800" b="0" i="0">
                <a:latin typeface="Lexend Deca Medium" pitchFamily="2" charset="77"/>
              </a:defRPr>
            </a:lvl1pPr>
          </a:lstStyle>
          <a:p>
            <a:pPr lvl="0"/>
            <a:r>
              <a:rPr lang="en-GB"/>
              <a:t>Accompanying caption 18pt regular</a:t>
            </a:r>
          </a:p>
        </p:txBody>
      </p:sp>
      <p:pic>
        <p:nvPicPr>
          <p:cNvPr id="11" name="Picture 10" descr="A blue and black logo&#10;&#10;Description automatically generated">
            <a:extLst>
              <a:ext uri="{FF2B5EF4-FFF2-40B4-BE49-F238E27FC236}">
                <a16:creationId xmlns:a16="http://schemas.microsoft.com/office/drawing/2014/main" id="{E6328F4D-5C50-0411-3D71-553E036C37FC}"/>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3874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e're covering today: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4445999"/>
            <a:ext cx="11055348" cy="24119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3900047" cy="6857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5" name="Picture Placeholder 12">
            <a:extLst>
              <a:ext uri="{FF2B5EF4-FFF2-40B4-BE49-F238E27FC236}">
                <a16:creationId xmlns:a16="http://schemas.microsoft.com/office/drawing/2014/main" id="{B7B3C5EE-7275-5879-3708-141530634929}"/>
              </a:ext>
            </a:extLst>
          </p:cNvPr>
          <p:cNvSpPr>
            <a:spLocks noGrp="1"/>
          </p:cNvSpPr>
          <p:nvPr>
            <p:ph type="pic" sz="quarter" idx="13"/>
          </p:nvPr>
        </p:nvSpPr>
        <p:spPr>
          <a:xfrm>
            <a:off x="7020000" y="-1"/>
            <a:ext cx="5171999" cy="6857994"/>
          </a:xfrm>
        </p:spPr>
        <p:txBody>
          <a:bodyPr bIns="1080000" anchor="ctr" anchorCtr="1"/>
          <a:lstStyle/>
          <a:p>
            <a:r>
              <a:rPr lang="en-US"/>
              <a:t>Click icon to add picture</a:t>
            </a:r>
            <a:endParaRPr lang="en-GB"/>
          </a:p>
        </p:txBody>
      </p:sp>
      <p:sp>
        <p:nvSpPr>
          <p:cNvPr id="18" name="Text Placeholder 2">
            <a:extLst>
              <a:ext uri="{FF2B5EF4-FFF2-40B4-BE49-F238E27FC236}">
                <a16:creationId xmlns:a16="http://schemas.microsoft.com/office/drawing/2014/main" id="{4348062D-6359-9472-05C3-58959BE80FBA}"/>
              </a:ext>
            </a:extLst>
          </p:cNvPr>
          <p:cNvSpPr>
            <a:spLocks noGrp="1"/>
          </p:cNvSpPr>
          <p:nvPr>
            <p:ph idx="14" hasCustomPrompt="1"/>
          </p:nvPr>
        </p:nvSpPr>
        <p:spPr>
          <a:xfrm>
            <a:off x="378000" y="4853276"/>
            <a:ext cx="5718175" cy="1473479"/>
          </a:xfrm>
          <a:prstGeom prst="rect">
            <a:avLst/>
          </a:prstGeom>
        </p:spPr>
        <p:txBody>
          <a:bodyPr vert="horz" lIns="0" tIns="0" rIns="0" bIns="0" rtlCol="0" anchor="t" anchorCtr="0">
            <a:noAutofit/>
          </a:bodyPr>
          <a:lstStyle>
            <a:lvl1pPr marL="285750" indent="-285750">
              <a:spcBef>
                <a:spcPts val="400"/>
              </a:spcBef>
              <a:spcAft>
                <a:spcPts val="0"/>
              </a:spcAft>
              <a:buFont typeface="Arial" panose="020B0604020202020204" pitchFamily="34" charset="0"/>
              <a:buChar char="•"/>
              <a:defRPr sz="1800" b="0" i="0">
                <a:latin typeface="Lexend Deca Light" pitchFamily="2" charset="77"/>
              </a:defRPr>
            </a:lvl1pPr>
          </a:lstStyle>
          <a:p>
            <a:pPr lvl="0"/>
            <a:r>
              <a:rPr lang="en-GB"/>
              <a:t>About Peabody</a:t>
            </a:r>
          </a:p>
          <a:p>
            <a:pPr lvl="0"/>
            <a:r>
              <a:rPr lang="en-GB"/>
              <a:t>Our Homes and places</a:t>
            </a:r>
          </a:p>
          <a:p>
            <a:pPr lvl="0"/>
            <a:r>
              <a:rPr lang="en-GB"/>
              <a:t>Our communities and Care support Services</a:t>
            </a:r>
          </a:p>
          <a:p>
            <a:pPr lvl="0"/>
            <a:r>
              <a:rPr lang="en-GB"/>
              <a:t>New homes and sustainability</a:t>
            </a:r>
          </a:p>
        </p:txBody>
      </p:sp>
      <p:pic>
        <p:nvPicPr>
          <p:cNvPr id="4" name="Picture 3" descr="A blue and black logo&#10;&#10;Description automatically generated">
            <a:extLst>
              <a:ext uri="{FF2B5EF4-FFF2-40B4-BE49-F238E27FC236}">
                <a16:creationId xmlns:a16="http://schemas.microsoft.com/office/drawing/2014/main" id="{C94A52BA-4841-95CC-F889-941499463330}"/>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111297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at we're covering today: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4445999"/>
            <a:ext cx="11055348" cy="2411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3900047" cy="68579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5" name="Picture Placeholder 12">
            <a:extLst>
              <a:ext uri="{FF2B5EF4-FFF2-40B4-BE49-F238E27FC236}">
                <a16:creationId xmlns:a16="http://schemas.microsoft.com/office/drawing/2014/main" id="{B7B3C5EE-7275-5879-3708-141530634929}"/>
              </a:ext>
            </a:extLst>
          </p:cNvPr>
          <p:cNvSpPr>
            <a:spLocks noGrp="1"/>
          </p:cNvSpPr>
          <p:nvPr>
            <p:ph type="pic" sz="quarter" idx="13"/>
          </p:nvPr>
        </p:nvSpPr>
        <p:spPr>
          <a:xfrm>
            <a:off x="7020001" y="-1"/>
            <a:ext cx="5171998" cy="6857994"/>
          </a:xfrm>
        </p:spPr>
        <p:txBody>
          <a:bodyPr bIns="1080000" anchor="ctr" anchorCtr="1"/>
          <a:lstStyle/>
          <a:p>
            <a:r>
              <a:rPr lang="en-US"/>
              <a:t>Click icon to add picture</a:t>
            </a:r>
            <a:endParaRPr lang="en-GB"/>
          </a:p>
        </p:txBody>
      </p:sp>
      <p:sp>
        <p:nvSpPr>
          <p:cNvPr id="18" name="Text Placeholder 2">
            <a:extLst>
              <a:ext uri="{FF2B5EF4-FFF2-40B4-BE49-F238E27FC236}">
                <a16:creationId xmlns:a16="http://schemas.microsoft.com/office/drawing/2014/main" id="{4348062D-6359-9472-05C3-58959BE80FBA}"/>
              </a:ext>
            </a:extLst>
          </p:cNvPr>
          <p:cNvSpPr>
            <a:spLocks noGrp="1"/>
          </p:cNvSpPr>
          <p:nvPr>
            <p:ph idx="14" hasCustomPrompt="1"/>
          </p:nvPr>
        </p:nvSpPr>
        <p:spPr>
          <a:xfrm>
            <a:off x="378000" y="4853276"/>
            <a:ext cx="5718175" cy="1473479"/>
          </a:xfrm>
          <a:prstGeom prst="rect">
            <a:avLst/>
          </a:prstGeom>
        </p:spPr>
        <p:txBody>
          <a:bodyPr vert="horz" lIns="0" tIns="0" rIns="0" bIns="0" rtlCol="0" anchor="t" anchorCtr="0">
            <a:noAutofit/>
          </a:bodyPr>
          <a:lstStyle>
            <a:lvl1pPr marL="285750" indent="-285750">
              <a:spcBef>
                <a:spcPts val="400"/>
              </a:spcBef>
              <a:spcAft>
                <a:spcPts val="0"/>
              </a:spcAft>
              <a:buFont typeface="Arial" panose="020B0604020202020204" pitchFamily="34" charset="0"/>
              <a:buChar char="•"/>
              <a:defRPr sz="1800" b="0" i="0">
                <a:latin typeface="Lexend Deca Light" pitchFamily="2" charset="77"/>
              </a:defRPr>
            </a:lvl1pPr>
          </a:lstStyle>
          <a:p>
            <a:pPr lvl="0"/>
            <a:r>
              <a:rPr lang="en-GB"/>
              <a:t>About Peabody</a:t>
            </a:r>
          </a:p>
          <a:p>
            <a:pPr lvl="0"/>
            <a:r>
              <a:rPr lang="en-GB"/>
              <a:t>Our Homes and places</a:t>
            </a:r>
          </a:p>
          <a:p>
            <a:pPr lvl="0"/>
            <a:r>
              <a:rPr lang="en-GB"/>
              <a:t>Our communities and Care support Services</a:t>
            </a:r>
          </a:p>
          <a:p>
            <a:pPr lvl="0"/>
            <a:r>
              <a:rPr lang="en-GB"/>
              <a:t>New homes and sustainability</a:t>
            </a:r>
          </a:p>
        </p:txBody>
      </p:sp>
      <p:pic>
        <p:nvPicPr>
          <p:cNvPr id="4" name="Picture 3" descr="A blue and black logo&#10;&#10;Description automatically generated">
            <a:extLst>
              <a:ext uri="{FF2B5EF4-FFF2-40B4-BE49-F238E27FC236}">
                <a16:creationId xmlns:a16="http://schemas.microsoft.com/office/drawing/2014/main" id="{E423630F-D00E-2787-DB88-47E1E45E2B82}"/>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2447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icon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7999"/>
            <a:ext cx="12191999" cy="8099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4418853"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8" name="Text Placeholder 2">
            <a:extLst>
              <a:ext uri="{FF2B5EF4-FFF2-40B4-BE49-F238E27FC236}">
                <a16:creationId xmlns:a16="http://schemas.microsoft.com/office/drawing/2014/main" id="{4348062D-6359-9472-05C3-58959BE80FBA}"/>
              </a:ext>
            </a:extLst>
          </p:cNvPr>
          <p:cNvSpPr>
            <a:spLocks noGrp="1"/>
          </p:cNvSpPr>
          <p:nvPr>
            <p:ph idx="14" hasCustomPrompt="1"/>
          </p:nvPr>
        </p:nvSpPr>
        <p:spPr>
          <a:xfrm>
            <a:off x="378001" y="2558521"/>
            <a:ext cx="4418852" cy="1473479"/>
          </a:xfrm>
          <a:prstGeom prst="rect">
            <a:avLst/>
          </a:prstGeom>
        </p:spPr>
        <p:txBody>
          <a:bodyPr vert="horz" lIns="0" tIns="0" rIns="0" bIns="0" rtlCol="0" anchor="t" anchorCtr="0">
            <a:noAutofit/>
          </a:bodyPr>
          <a:lstStyle>
            <a:lvl1pPr marL="0" indent="0">
              <a:spcBef>
                <a:spcPts val="0"/>
              </a:spcBef>
              <a:spcAft>
                <a:spcPts val="0"/>
              </a:spcAft>
              <a:buFontTx/>
              <a:buNone/>
              <a:defRPr sz="1800" b="0" i="0">
                <a:latin typeface="Lexend Deca Medium" pitchFamily="2" charset="77"/>
              </a:defRPr>
            </a:lvl1pPr>
          </a:lstStyle>
          <a:p>
            <a:pPr marL="12700" marR="5080" lvl="0" indent="0" algn="l" defTabSz="914400" rtl="0" eaLnBrk="1" fontAlgn="auto" latinLnBrk="0" hangingPunct="1">
              <a:spcBef>
                <a:spcPts val="600"/>
              </a:spcBef>
              <a:spcAft>
                <a:spcPts val="600"/>
              </a:spcAft>
              <a:buClrTx/>
              <a:buSzTx/>
              <a:buFontTx/>
              <a:buNone/>
              <a:tabLst/>
              <a:defRPr/>
            </a:pPr>
            <a:r>
              <a:rPr kumimoji="0" lang="en-GB" sz="1800" b="0" i="0" u="none" strike="noStrike" kern="0" cap="none" spc="0" normalizeH="0" baseline="0" noProof="0">
                <a:ln>
                  <a:noFill/>
                </a:ln>
                <a:solidFill>
                  <a:srgbClr val="231F20"/>
                </a:solidFill>
                <a:effectLst/>
                <a:uLnTx/>
                <a:uFillTx/>
                <a:latin typeface="Lexend Deca Medium" pitchFamily="2" charset="77"/>
                <a:cs typeface="Arial"/>
              </a:rPr>
              <a:t>Founded in 1862 by George Peabody to ameliorate the condition of the poor and needy in London and promote comfort and happiness.</a:t>
            </a:r>
          </a:p>
        </p:txBody>
      </p:sp>
      <p:sp>
        <p:nvSpPr>
          <p:cNvPr id="4" name="Picture Placeholder 3">
            <a:extLst>
              <a:ext uri="{FF2B5EF4-FFF2-40B4-BE49-F238E27FC236}">
                <a16:creationId xmlns:a16="http://schemas.microsoft.com/office/drawing/2014/main" id="{C2731FC9-3106-FD9E-7EEC-7872CAAE3570}"/>
              </a:ext>
            </a:extLst>
          </p:cNvPr>
          <p:cNvSpPr>
            <a:spLocks noGrp="1"/>
          </p:cNvSpPr>
          <p:nvPr>
            <p:ph type="pic" sz="quarter" idx="15"/>
          </p:nvPr>
        </p:nvSpPr>
        <p:spPr>
          <a:xfrm>
            <a:off x="5365750" y="1360193"/>
            <a:ext cx="1440000" cy="1440000"/>
          </a:xfrm>
        </p:spPr>
        <p:txBody>
          <a:bodyPr/>
          <a:lstStyle/>
          <a:p>
            <a:endParaRPr lang="en-US"/>
          </a:p>
        </p:txBody>
      </p:sp>
      <p:sp>
        <p:nvSpPr>
          <p:cNvPr id="5" name="Picture Placeholder 3">
            <a:extLst>
              <a:ext uri="{FF2B5EF4-FFF2-40B4-BE49-F238E27FC236}">
                <a16:creationId xmlns:a16="http://schemas.microsoft.com/office/drawing/2014/main" id="{FC243C34-1990-2862-70AD-6C9D9ACDCB58}"/>
              </a:ext>
            </a:extLst>
          </p:cNvPr>
          <p:cNvSpPr>
            <a:spLocks noGrp="1"/>
          </p:cNvSpPr>
          <p:nvPr>
            <p:ph type="pic" sz="quarter" idx="16"/>
          </p:nvPr>
        </p:nvSpPr>
        <p:spPr>
          <a:xfrm>
            <a:off x="5365750" y="2879166"/>
            <a:ext cx="1440000" cy="1440000"/>
          </a:xfrm>
        </p:spPr>
        <p:txBody>
          <a:bodyPr/>
          <a:lstStyle/>
          <a:p>
            <a:endParaRPr lang="en-US"/>
          </a:p>
        </p:txBody>
      </p:sp>
      <p:sp>
        <p:nvSpPr>
          <p:cNvPr id="12" name="Picture Placeholder 3">
            <a:extLst>
              <a:ext uri="{FF2B5EF4-FFF2-40B4-BE49-F238E27FC236}">
                <a16:creationId xmlns:a16="http://schemas.microsoft.com/office/drawing/2014/main" id="{8DA99E74-D9BF-3BCA-44FE-855882F4DBD9}"/>
              </a:ext>
            </a:extLst>
          </p:cNvPr>
          <p:cNvSpPr>
            <a:spLocks noGrp="1"/>
          </p:cNvSpPr>
          <p:nvPr>
            <p:ph type="pic" sz="quarter" idx="17"/>
          </p:nvPr>
        </p:nvSpPr>
        <p:spPr>
          <a:xfrm>
            <a:off x="5365750" y="4398139"/>
            <a:ext cx="1440000" cy="1440000"/>
          </a:xfrm>
        </p:spPr>
        <p:txBody>
          <a:bodyPr/>
          <a:lstStyle/>
          <a:p>
            <a:endParaRPr lang="en-US"/>
          </a:p>
        </p:txBody>
      </p:sp>
      <p:sp>
        <p:nvSpPr>
          <p:cNvPr id="16" name="Text Placeholder 15">
            <a:extLst>
              <a:ext uri="{FF2B5EF4-FFF2-40B4-BE49-F238E27FC236}">
                <a16:creationId xmlns:a16="http://schemas.microsoft.com/office/drawing/2014/main" id="{A90ADC5E-9A43-D9A6-0E05-B71826B5B34F}"/>
              </a:ext>
            </a:extLst>
          </p:cNvPr>
          <p:cNvSpPr>
            <a:spLocks noGrp="1"/>
          </p:cNvSpPr>
          <p:nvPr>
            <p:ph type="body" sz="quarter" idx="18" hasCustomPrompt="1"/>
          </p:nvPr>
        </p:nvSpPr>
        <p:spPr>
          <a:xfrm>
            <a:off x="7254875" y="1360488"/>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17" name="Text Placeholder 15">
            <a:extLst>
              <a:ext uri="{FF2B5EF4-FFF2-40B4-BE49-F238E27FC236}">
                <a16:creationId xmlns:a16="http://schemas.microsoft.com/office/drawing/2014/main" id="{A9D7AA14-DD65-39A7-048D-0DB3A19C6B00}"/>
              </a:ext>
            </a:extLst>
          </p:cNvPr>
          <p:cNvSpPr>
            <a:spLocks noGrp="1"/>
          </p:cNvSpPr>
          <p:nvPr>
            <p:ph type="body" sz="quarter" idx="19" hasCustomPrompt="1"/>
          </p:nvPr>
        </p:nvSpPr>
        <p:spPr>
          <a:xfrm>
            <a:off x="7254874" y="1692770"/>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sp>
        <p:nvSpPr>
          <p:cNvPr id="19" name="Text Placeholder 15">
            <a:extLst>
              <a:ext uri="{FF2B5EF4-FFF2-40B4-BE49-F238E27FC236}">
                <a16:creationId xmlns:a16="http://schemas.microsoft.com/office/drawing/2014/main" id="{E7BEC18A-782A-C473-CA4F-829E0FCE5DBA}"/>
              </a:ext>
            </a:extLst>
          </p:cNvPr>
          <p:cNvSpPr>
            <a:spLocks noGrp="1"/>
          </p:cNvSpPr>
          <p:nvPr>
            <p:ph type="body" sz="quarter" idx="20" hasCustomPrompt="1"/>
          </p:nvPr>
        </p:nvSpPr>
        <p:spPr>
          <a:xfrm>
            <a:off x="7254699" y="2875289"/>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20" name="Text Placeholder 15">
            <a:extLst>
              <a:ext uri="{FF2B5EF4-FFF2-40B4-BE49-F238E27FC236}">
                <a16:creationId xmlns:a16="http://schemas.microsoft.com/office/drawing/2014/main" id="{414BD3D2-7FF5-D239-06EA-4B3EF69D2D53}"/>
              </a:ext>
            </a:extLst>
          </p:cNvPr>
          <p:cNvSpPr>
            <a:spLocks noGrp="1"/>
          </p:cNvSpPr>
          <p:nvPr>
            <p:ph type="body" sz="quarter" idx="21" hasCustomPrompt="1"/>
          </p:nvPr>
        </p:nvSpPr>
        <p:spPr>
          <a:xfrm>
            <a:off x="7254698" y="3211448"/>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sp>
        <p:nvSpPr>
          <p:cNvPr id="23" name="Text Placeholder 15">
            <a:extLst>
              <a:ext uri="{FF2B5EF4-FFF2-40B4-BE49-F238E27FC236}">
                <a16:creationId xmlns:a16="http://schemas.microsoft.com/office/drawing/2014/main" id="{A3983F35-9D5C-9792-1E4B-289E31A7FD13}"/>
              </a:ext>
            </a:extLst>
          </p:cNvPr>
          <p:cNvSpPr>
            <a:spLocks noGrp="1"/>
          </p:cNvSpPr>
          <p:nvPr>
            <p:ph type="body" sz="quarter" idx="22" hasCustomPrompt="1"/>
          </p:nvPr>
        </p:nvSpPr>
        <p:spPr>
          <a:xfrm>
            <a:off x="7254699" y="4390090"/>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24" name="Text Placeholder 15">
            <a:extLst>
              <a:ext uri="{FF2B5EF4-FFF2-40B4-BE49-F238E27FC236}">
                <a16:creationId xmlns:a16="http://schemas.microsoft.com/office/drawing/2014/main" id="{485441EE-CBD7-A658-80F1-934D054511B5}"/>
              </a:ext>
            </a:extLst>
          </p:cNvPr>
          <p:cNvSpPr>
            <a:spLocks noGrp="1"/>
          </p:cNvSpPr>
          <p:nvPr>
            <p:ph type="body" sz="quarter" idx="23" hasCustomPrompt="1"/>
          </p:nvPr>
        </p:nvSpPr>
        <p:spPr>
          <a:xfrm>
            <a:off x="7254698" y="4722372"/>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pic>
        <p:nvPicPr>
          <p:cNvPr id="7" name="Picture 6" descr="A blue and black logo&#10;&#10;Description automatically generated">
            <a:extLst>
              <a:ext uri="{FF2B5EF4-FFF2-40B4-BE49-F238E27FC236}">
                <a16:creationId xmlns:a16="http://schemas.microsoft.com/office/drawing/2014/main" id="{7192491F-8FD2-ED7B-B20D-333B91171BD0}"/>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14088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icon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8000"/>
            <a:ext cx="12191999" cy="81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4418853"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8" name="Text Placeholder 2">
            <a:extLst>
              <a:ext uri="{FF2B5EF4-FFF2-40B4-BE49-F238E27FC236}">
                <a16:creationId xmlns:a16="http://schemas.microsoft.com/office/drawing/2014/main" id="{4348062D-6359-9472-05C3-58959BE80FBA}"/>
              </a:ext>
            </a:extLst>
          </p:cNvPr>
          <p:cNvSpPr>
            <a:spLocks noGrp="1"/>
          </p:cNvSpPr>
          <p:nvPr>
            <p:ph idx="14" hasCustomPrompt="1"/>
          </p:nvPr>
        </p:nvSpPr>
        <p:spPr>
          <a:xfrm>
            <a:off x="378001" y="2558521"/>
            <a:ext cx="4418852" cy="1473479"/>
          </a:xfrm>
          <a:prstGeom prst="rect">
            <a:avLst/>
          </a:prstGeom>
        </p:spPr>
        <p:txBody>
          <a:bodyPr vert="horz" lIns="0" tIns="0" rIns="0" bIns="0" rtlCol="0" anchor="t" anchorCtr="0">
            <a:noAutofit/>
          </a:bodyPr>
          <a:lstStyle>
            <a:lvl1pPr marL="0" indent="0">
              <a:spcBef>
                <a:spcPts val="0"/>
              </a:spcBef>
              <a:spcAft>
                <a:spcPts val="0"/>
              </a:spcAft>
              <a:buFontTx/>
              <a:buNone/>
              <a:defRPr sz="1800" b="0" i="0">
                <a:latin typeface="Lexend Deca Medium" pitchFamily="2" charset="77"/>
              </a:defRPr>
            </a:lvl1pPr>
          </a:lstStyle>
          <a:p>
            <a:pPr marL="12700" marR="5080" lvl="0" indent="0" algn="l" defTabSz="914400" rtl="0" eaLnBrk="1" fontAlgn="auto" latinLnBrk="0" hangingPunct="1">
              <a:spcBef>
                <a:spcPts val="600"/>
              </a:spcBef>
              <a:spcAft>
                <a:spcPts val="600"/>
              </a:spcAft>
              <a:buClrTx/>
              <a:buSzTx/>
              <a:buFontTx/>
              <a:buNone/>
              <a:tabLst/>
              <a:defRPr/>
            </a:pPr>
            <a:r>
              <a:rPr kumimoji="0" lang="en-GB" sz="1800" b="0" i="0" u="none" strike="noStrike" kern="0" cap="none" spc="0" normalizeH="0" baseline="0" noProof="0">
                <a:ln>
                  <a:noFill/>
                </a:ln>
                <a:solidFill>
                  <a:srgbClr val="231F20"/>
                </a:solidFill>
                <a:effectLst/>
                <a:uLnTx/>
                <a:uFillTx/>
                <a:latin typeface="Lexend Deca Medium" pitchFamily="2" charset="77"/>
                <a:cs typeface="Arial"/>
              </a:rPr>
              <a:t>Founded in 1862 by George Peabody to ameliorate the condition of the poor and needy in London and promote comfort and happiness.</a:t>
            </a:r>
          </a:p>
        </p:txBody>
      </p:sp>
      <p:sp>
        <p:nvSpPr>
          <p:cNvPr id="4" name="Picture Placeholder 3">
            <a:extLst>
              <a:ext uri="{FF2B5EF4-FFF2-40B4-BE49-F238E27FC236}">
                <a16:creationId xmlns:a16="http://schemas.microsoft.com/office/drawing/2014/main" id="{C2731FC9-3106-FD9E-7EEC-7872CAAE3570}"/>
              </a:ext>
            </a:extLst>
          </p:cNvPr>
          <p:cNvSpPr>
            <a:spLocks noGrp="1"/>
          </p:cNvSpPr>
          <p:nvPr>
            <p:ph type="pic" sz="quarter" idx="15"/>
          </p:nvPr>
        </p:nvSpPr>
        <p:spPr>
          <a:xfrm>
            <a:off x="5365750" y="1360193"/>
            <a:ext cx="1440000" cy="1440000"/>
          </a:xfrm>
        </p:spPr>
        <p:txBody>
          <a:bodyPr/>
          <a:lstStyle/>
          <a:p>
            <a:endParaRPr lang="en-US"/>
          </a:p>
        </p:txBody>
      </p:sp>
      <p:sp>
        <p:nvSpPr>
          <p:cNvPr id="5" name="Picture Placeholder 3">
            <a:extLst>
              <a:ext uri="{FF2B5EF4-FFF2-40B4-BE49-F238E27FC236}">
                <a16:creationId xmlns:a16="http://schemas.microsoft.com/office/drawing/2014/main" id="{FC243C34-1990-2862-70AD-6C9D9ACDCB58}"/>
              </a:ext>
            </a:extLst>
          </p:cNvPr>
          <p:cNvSpPr>
            <a:spLocks noGrp="1"/>
          </p:cNvSpPr>
          <p:nvPr>
            <p:ph type="pic" sz="quarter" idx="16"/>
          </p:nvPr>
        </p:nvSpPr>
        <p:spPr>
          <a:xfrm>
            <a:off x="5365750" y="2879166"/>
            <a:ext cx="1440000" cy="1440000"/>
          </a:xfrm>
        </p:spPr>
        <p:txBody>
          <a:bodyPr/>
          <a:lstStyle/>
          <a:p>
            <a:endParaRPr lang="en-US"/>
          </a:p>
        </p:txBody>
      </p:sp>
      <p:sp>
        <p:nvSpPr>
          <p:cNvPr id="12" name="Picture Placeholder 3">
            <a:extLst>
              <a:ext uri="{FF2B5EF4-FFF2-40B4-BE49-F238E27FC236}">
                <a16:creationId xmlns:a16="http://schemas.microsoft.com/office/drawing/2014/main" id="{8DA99E74-D9BF-3BCA-44FE-855882F4DBD9}"/>
              </a:ext>
            </a:extLst>
          </p:cNvPr>
          <p:cNvSpPr>
            <a:spLocks noGrp="1"/>
          </p:cNvSpPr>
          <p:nvPr>
            <p:ph type="pic" sz="quarter" idx="17"/>
          </p:nvPr>
        </p:nvSpPr>
        <p:spPr>
          <a:xfrm>
            <a:off x="5365750" y="4398139"/>
            <a:ext cx="1440000" cy="1440000"/>
          </a:xfrm>
        </p:spPr>
        <p:txBody>
          <a:bodyPr/>
          <a:lstStyle/>
          <a:p>
            <a:endParaRPr lang="en-US"/>
          </a:p>
        </p:txBody>
      </p:sp>
      <p:sp>
        <p:nvSpPr>
          <p:cNvPr id="16" name="Text Placeholder 15">
            <a:extLst>
              <a:ext uri="{FF2B5EF4-FFF2-40B4-BE49-F238E27FC236}">
                <a16:creationId xmlns:a16="http://schemas.microsoft.com/office/drawing/2014/main" id="{A90ADC5E-9A43-D9A6-0E05-B71826B5B34F}"/>
              </a:ext>
            </a:extLst>
          </p:cNvPr>
          <p:cNvSpPr>
            <a:spLocks noGrp="1"/>
          </p:cNvSpPr>
          <p:nvPr>
            <p:ph type="body" sz="quarter" idx="18" hasCustomPrompt="1"/>
          </p:nvPr>
        </p:nvSpPr>
        <p:spPr>
          <a:xfrm>
            <a:off x="7254875" y="1360488"/>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17" name="Text Placeholder 15">
            <a:extLst>
              <a:ext uri="{FF2B5EF4-FFF2-40B4-BE49-F238E27FC236}">
                <a16:creationId xmlns:a16="http://schemas.microsoft.com/office/drawing/2014/main" id="{A9D7AA14-DD65-39A7-048D-0DB3A19C6B00}"/>
              </a:ext>
            </a:extLst>
          </p:cNvPr>
          <p:cNvSpPr>
            <a:spLocks noGrp="1"/>
          </p:cNvSpPr>
          <p:nvPr>
            <p:ph type="body" sz="quarter" idx="19" hasCustomPrompt="1"/>
          </p:nvPr>
        </p:nvSpPr>
        <p:spPr>
          <a:xfrm>
            <a:off x="7254874" y="1692770"/>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sp>
        <p:nvSpPr>
          <p:cNvPr id="19" name="Text Placeholder 15">
            <a:extLst>
              <a:ext uri="{FF2B5EF4-FFF2-40B4-BE49-F238E27FC236}">
                <a16:creationId xmlns:a16="http://schemas.microsoft.com/office/drawing/2014/main" id="{E7BEC18A-782A-C473-CA4F-829E0FCE5DBA}"/>
              </a:ext>
            </a:extLst>
          </p:cNvPr>
          <p:cNvSpPr>
            <a:spLocks noGrp="1"/>
          </p:cNvSpPr>
          <p:nvPr>
            <p:ph type="body" sz="quarter" idx="20" hasCustomPrompt="1"/>
          </p:nvPr>
        </p:nvSpPr>
        <p:spPr>
          <a:xfrm>
            <a:off x="7254699" y="2875289"/>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20" name="Text Placeholder 15">
            <a:extLst>
              <a:ext uri="{FF2B5EF4-FFF2-40B4-BE49-F238E27FC236}">
                <a16:creationId xmlns:a16="http://schemas.microsoft.com/office/drawing/2014/main" id="{414BD3D2-7FF5-D239-06EA-4B3EF69D2D53}"/>
              </a:ext>
            </a:extLst>
          </p:cNvPr>
          <p:cNvSpPr>
            <a:spLocks noGrp="1"/>
          </p:cNvSpPr>
          <p:nvPr>
            <p:ph type="body" sz="quarter" idx="21" hasCustomPrompt="1"/>
          </p:nvPr>
        </p:nvSpPr>
        <p:spPr>
          <a:xfrm>
            <a:off x="7254698" y="3211448"/>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sp>
        <p:nvSpPr>
          <p:cNvPr id="23" name="Text Placeholder 15">
            <a:extLst>
              <a:ext uri="{FF2B5EF4-FFF2-40B4-BE49-F238E27FC236}">
                <a16:creationId xmlns:a16="http://schemas.microsoft.com/office/drawing/2014/main" id="{A3983F35-9D5C-9792-1E4B-289E31A7FD13}"/>
              </a:ext>
            </a:extLst>
          </p:cNvPr>
          <p:cNvSpPr>
            <a:spLocks noGrp="1"/>
          </p:cNvSpPr>
          <p:nvPr>
            <p:ph type="body" sz="quarter" idx="22" hasCustomPrompt="1"/>
          </p:nvPr>
        </p:nvSpPr>
        <p:spPr>
          <a:xfrm>
            <a:off x="7254699" y="4390090"/>
            <a:ext cx="4559300" cy="252000"/>
          </a:xfrm>
        </p:spPr>
        <p:txBody>
          <a:bodyPr>
            <a:noAutofit/>
          </a:bodyPr>
          <a:lstStyle>
            <a:lvl1pPr>
              <a:spcBef>
                <a:spcPts val="0"/>
              </a:spcBef>
              <a:spcAft>
                <a:spcPts val="600"/>
              </a:spcAft>
              <a:defRPr sz="1400" b="1" i="0">
                <a:latin typeface="Lexend Deca SemiBold" pitchFamily="2" charset="77"/>
              </a:defRPr>
            </a:lvl1pPr>
            <a:lvl2pPr>
              <a:defRPr sz="1200">
                <a:latin typeface="Lexend Deca Medium" pitchFamily="2" charset="77"/>
              </a:defRPr>
            </a:lvl2pPr>
          </a:lstStyle>
          <a:p>
            <a:pPr lvl="0"/>
            <a:r>
              <a:rPr lang="en-GB"/>
              <a:t>14pt Semi Bold</a:t>
            </a:r>
          </a:p>
        </p:txBody>
      </p:sp>
      <p:sp>
        <p:nvSpPr>
          <p:cNvPr id="24" name="Text Placeholder 15">
            <a:extLst>
              <a:ext uri="{FF2B5EF4-FFF2-40B4-BE49-F238E27FC236}">
                <a16:creationId xmlns:a16="http://schemas.microsoft.com/office/drawing/2014/main" id="{485441EE-CBD7-A658-80F1-934D054511B5}"/>
              </a:ext>
            </a:extLst>
          </p:cNvPr>
          <p:cNvSpPr>
            <a:spLocks noGrp="1"/>
          </p:cNvSpPr>
          <p:nvPr>
            <p:ph type="body" sz="quarter" idx="23" hasCustomPrompt="1"/>
          </p:nvPr>
        </p:nvSpPr>
        <p:spPr>
          <a:xfrm>
            <a:off x="7254698" y="4722372"/>
            <a:ext cx="4559300" cy="1008000"/>
          </a:xfrm>
        </p:spPr>
        <p:txBody>
          <a:bodyPr>
            <a:noAutofit/>
          </a:bodyPr>
          <a:lstStyle>
            <a:lvl1pPr>
              <a:spcBef>
                <a:spcPts val="0"/>
              </a:spcBef>
              <a:spcAft>
                <a:spcPts val="600"/>
              </a:spcAft>
              <a:defRPr sz="1400" b="0" i="0">
                <a:latin typeface="Lexend Deca Medium" pitchFamily="2" charset="77"/>
              </a:defRPr>
            </a:lvl1pPr>
            <a:lvl2pPr>
              <a:defRPr sz="1200">
                <a:latin typeface="Lexend Deca Medium" pitchFamily="2" charset="77"/>
              </a:defRPr>
            </a:lvl2pPr>
          </a:lstStyle>
          <a:p>
            <a:pPr lvl="0"/>
            <a:r>
              <a:rPr lang="en-GB"/>
              <a:t>14pt Regular</a:t>
            </a:r>
          </a:p>
        </p:txBody>
      </p:sp>
      <p:pic>
        <p:nvPicPr>
          <p:cNvPr id="7" name="Picture 6" descr="A blue and black logo&#10;&#10;Description automatically generated">
            <a:extLst>
              <a:ext uri="{FF2B5EF4-FFF2-40B4-BE49-F238E27FC236}">
                <a16:creationId xmlns:a16="http://schemas.microsoft.com/office/drawing/2014/main" id="{1A2E4D5F-3E9E-3786-AD9A-E84E9412D700}"/>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73690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single imag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7998"/>
            <a:ext cx="12191999" cy="81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605295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7" name="Picture Placeholder 6">
            <a:extLst>
              <a:ext uri="{FF2B5EF4-FFF2-40B4-BE49-F238E27FC236}">
                <a16:creationId xmlns:a16="http://schemas.microsoft.com/office/drawing/2014/main" id="{C9E2DC8D-3C01-B15F-E4DC-C36F8C679D58}"/>
              </a:ext>
            </a:extLst>
          </p:cNvPr>
          <p:cNvSpPr>
            <a:spLocks noGrp="1"/>
          </p:cNvSpPr>
          <p:nvPr>
            <p:ph type="pic" sz="quarter" idx="15"/>
          </p:nvPr>
        </p:nvSpPr>
        <p:spPr>
          <a:xfrm>
            <a:off x="7019925" y="1349375"/>
            <a:ext cx="5172075" cy="4699000"/>
          </a:xfrm>
        </p:spPr>
        <p:txBody>
          <a:bodyPr/>
          <a:lstStyle/>
          <a:p>
            <a:endParaRPr lang="en-US"/>
          </a:p>
        </p:txBody>
      </p:sp>
      <p:sp>
        <p:nvSpPr>
          <p:cNvPr id="14" name="Text Placeholder 13">
            <a:extLst>
              <a:ext uri="{FF2B5EF4-FFF2-40B4-BE49-F238E27FC236}">
                <a16:creationId xmlns:a16="http://schemas.microsoft.com/office/drawing/2014/main" id="{48F3E758-41B2-0BCD-340F-496DA4D89FBF}"/>
              </a:ext>
            </a:extLst>
          </p:cNvPr>
          <p:cNvSpPr>
            <a:spLocks noGrp="1"/>
          </p:cNvSpPr>
          <p:nvPr>
            <p:ph type="body" sz="quarter" idx="16" hasCustomPrompt="1"/>
          </p:nvPr>
        </p:nvSpPr>
        <p:spPr>
          <a:xfrm>
            <a:off x="377825" y="2517775"/>
            <a:ext cx="6053138" cy="3208338"/>
          </a:xfrm>
        </p:spPr>
        <p:txBody>
          <a:bodyPr>
            <a:noAutofit/>
          </a:bodyPr>
          <a:lstStyle>
            <a:lvl1pPr>
              <a:spcAft>
                <a:spcPts val="0"/>
              </a:spcAft>
              <a:defRPr sz="16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600" b="0" i="0">
                <a:latin typeface="Lexend Deca Medium" pitchFamily="2" charset="77"/>
              </a:defRPr>
            </a:lvl4pPr>
            <a:lvl5pPr>
              <a:defRPr sz="1600" b="0" i="0">
                <a:latin typeface="Lexend Deca Medium" pitchFamily="2" charset="77"/>
              </a:defRPr>
            </a:lvl5pPr>
          </a:lstStyle>
          <a:p>
            <a:pPr lvl="0"/>
            <a:r>
              <a:rPr lang="en-GB"/>
              <a:t>Heading 16pt semi bold</a:t>
            </a:r>
          </a:p>
          <a:p>
            <a:pPr lvl="3"/>
            <a:r>
              <a:rPr lang="en-GB"/>
              <a:t>Bullet / 16pt regular</a:t>
            </a:r>
          </a:p>
          <a:p>
            <a:pPr lvl="4"/>
            <a:r>
              <a:rPr lang="en-GB"/>
              <a:t>Bullet / 16pt regular</a:t>
            </a:r>
            <a:endParaRPr lang="en-US"/>
          </a:p>
        </p:txBody>
      </p:sp>
      <p:pic>
        <p:nvPicPr>
          <p:cNvPr id="4" name="Picture 3" descr="A blue and black logo&#10;&#10;Description automatically generated">
            <a:extLst>
              <a:ext uri="{FF2B5EF4-FFF2-40B4-BE49-F238E27FC236}">
                <a16:creationId xmlns:a16="http://schemas.microsoft.com/office/drawing/2014/main" id="{F1493527-18EC-7B61-AB32-9C1AD8A0213A}"/>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4245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with single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8000"/>
            <a:ext cx="12191999" cy="813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605295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7" name="Picture Placeholder 6">
            <a:extLst>
              <a:ext uri="{FF2B5EF4-FFF2-40B4-BE49-F238E27FC236}">
                <a16:creationId xmlns:a16="http://schemas.microsoft.com/office/drawing/2014/main" id="{C9E2DC8D-3C01-B15F-E4DC-C36F8C679D58}"/>
              </a:ext>
            </a:extLst>
          </p:cNvPr>
          <p:cNvSpPr>
            <a:spLocks noGrp="1"/>
          </p:cNvSpPr>
          <p:nvPr>
            <p:ph type="pic" sz="quarter" idx="15"/>
          </p:nvPr>
        </p:nvSpPr>
        <p:spPr>
          <a:xfrm>
            <a:off x="7019925" y="1349375"/>
            <a:ext cx="5172075" cy="4699000"/>
          </a:xfrm>
        </p:spPr>
        <p:txBody>
          <a:bodyPr/>
          <a:lstStyle/>
          <a:p>
            <a:endParaRPr lang="en-US"/>
          </a:p>
        </p:txBody>
      </p:sp>
      <p:sp>
        <p:nvSpPr>
          <p:cNvPr id="14" name="Text Placeholder 13">
            <a:extLst>
              <a:ext uri="{FF2B5EF4-FFF2-40B4-BE49-F238E27FC236}">
                <a16:creationId xmlns:a16="http://schemas.microsoft.com/office/drawing/2014/main" id="{48F3E758-41B2-0BCD-340F-496DA4D89FBF}"/>
              </a:ext>
            </a:extLst>
          </p:cNvPr>
          <p:cNvSpPr>
            <a:spLocks noGrp="1"/>
          </p:cNvSpPr>
          <p:nvPr>
            <p:ph type="body" sz="quarter" idx="16" hasCustomPrompt="1"/>
          </p:nvPr>
        </p:nvSpPr>
        <p:spPr>
          <a:xfrm>
            <a:off x="377825" y="2517775"/>
            <a:ext cx="6053138" cy="3208338"/>
          </a:xfrm>
        </p:spPr>
        <p:txBody>
          <a:bodyPr>
            <a:noAutofit/>
          </a:bodyPr>
          <a:lstStyle>
            <a:lvl1pPr>
              <a:spcAft>
                <a:spcPts val="0"/>
              </a:spcAft>
              <a:defRPr sz="16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600" b="0" i="0">
                <a:latin typeface="Lexend Deca Medium" pitchFamily="2" charset="77"/>
              </a:defRPr>
            </a:lvl4pPr>
            <a:lvl5pPr>
              <a:defRPr sz="1600" b="0" i="0">
                <a:latin typeface="Lexend Deca Medium" pitchFamily="2" charset="77"/>
              </a:defRPr>
            </a:lvl5pPr>
          </a:lstStyle>
          <a:p>
            <a:pPr lvl="0"/>
            <a:r>
              <a:rPr lang="en-GB"/>
              <a:t>Heading 16pt semi bold</a:t>
            </a:r>
          </a:p>
          <a:p>
            <a:pPr lvl="3"/>
            <a:r>
              <a:rPr lang="en-GB"/>
              <a:t>Bullet / 16pt regular</a:t>
            </a:r>
          </a:p>
          <a:p>
            <a:pPr lvl="4"/>
            <a:r>
              <a:rPr lang="en-GB"/>
              <a:t>Bullet / 16pt regular</a:t>
            </a:r>
            <a:endParaRPr lang="en-US"/>
          </a:p>
        </p:txBody>
      </p:sp>
      <p:pic>
        <p:nvPicPr>
          <p:cNvPr id="4" name="Picture 3" descr="A blue and black logo&#10;&#10;Description automatically generated">
            <a:extLst>
              <a:ext uri="{FF2B5EF4-FFF2-40B4-BE49-F238E27FC236}">
                <a16:creationId xmlns:a16="http://schemas.microsoft.com/office/drawing/2014/main" id="{97608FD7-CFCD-87A6-2BBD-CF20A7EF4137}"/>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956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with single imag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8000"/>
            <a:ext cx="12191999" cy="813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605295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7" name="Picture Placeholder 6">
            <a:extLst>
              <a:ext uri="{FF2B5EF4-FFF2-40B4-BE49-F238E27FC236}">
                <a16:creationId xmlns:a16="http://schemas.microsoft.com/office/drawing/2014/main" id="{C9E2DC8D-3C01-B15F-E4DC-C36F8C679D58}"/>
              </a:ext>
            </a:extLst>
          </p:cNvPr>
          <p:cNvSpPr>
            <a:spLocks noGrp="1"/>
          </p:cNvSpPr>
          <p:nvPr>
            <p:ph type="pic" sz="quarter" idx="15"/>
          </p:nvPr>
        </p:nvSpPr>
        <p:spPr>
          <a:xfrm>
            <a:off x="7019925" y="1349375"/>
            <a:ext cx="5172075" cy="4699000"/>
          </a:xfrm>
        </p:spPr>
        <p:txBody>
          <a:bodyPr/>
          <a:lstStyle/>
          <a:p>
            <a:endParaRPr lang="en-US"/>
          </a:p>
        </p:txBody>
      </p:sp>
      <p:sp>
        <p:nvSpPr>
          <p:cNvPr id="14" name="Text Placeholder 13">
            <a:extLst>
              <a:ext uri="{FF2B5EF4-FFF2-40B4-BE49-F238E27FC236}">
                <a16:creationId xmlns:a16="http://schemas.microsoft.com/office/drawing/2014/main" id="{48F3E758-41B2-0BCD-340F-496DA4D89FBF}"/>
              </a:ext>
            </a:extLst>
          </p:cNvPr>
          <p:cNvSpPr>
            <a:spLocks noGrp="1"/>
          </p:cNvSpPr>
          <p:nvPr>
            <p:ph type="body" sz="quarter" idx="16" hasCustomPrompt="1"/>
          </p:nvPr>
        </p:nvSpPr>
        <p:spPr>
          <a:xfrm>
            <a:off x="377825" y="2517775"/>
            <a:ext cx="6053138" cy="3208338"/>
          </a:xfrm>
        </p:spPr>
        <p:txBody>
          <a:bodyPr>
            <a:noAutofit/>
          </a:bodyPr>
          <a:lstStyle>
            <a:lvl1pPr>
              <a:spcAft>
                <a:spcPts val="0"/>
              </a:spcAft>
              <a:defRPr sz="16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600" b="0" i="0">
                <a:latin typeface="Lexend Deca Medium" pitchFamily="2" charset="77"/>
              </a:defRPr>
            </a:lvl4pPr>
            <a:lvl5pPr>
              <a:defRPr sz="1600" b="0" i="0">
                <a:latin typeface="Lexend Deca Medium" pitchFamily="2" charset="77"/>
              </a:defRPr>
            </a:lvl5pPr>
          </a:lstStyle>
          <a:p>
            <a:pPr lvl="0"/>
            <a:r>
              <a:rPr lang="en-GB"/>
              <a:t>Heading 16pt semi bold</a:t>
            </a:r>
          </a:p>
          <a:p>
            <a:pPr lvl="3"/>
            <a:r>
              <a:rPr lang="en-GB"/>
              <a:t>Bullet / 16pt regular</a:t>
            </a:r>
          </a:p>
          <a:p>
            <a:pPr lvl="4"/>
            <a:r>
              <a:rPr lang="en-GB"/>
              <a:t>Bullet / 16pt regular</a:t>
            </a:r>
            <a:endParaRPr lang="en-US"/>
          </a:p>
        </p:txBody>
      </p:sp>
      <p:pic>
        <p:nvPicPr>
          <p:cNvPr id="4" name="Picture 3" descr="A blue and black logo&#10;&#10;Description automatically generated">
            <a:extLst>
              <a:ext uri="{FF2B5EF4-FFF2-40B4-BE49-F238E27FC236}">
                <a16:creationId xmlns:a16="http://schemas.microsoft.com/office/drawing/2014/main" id="{97608FD7-CFCD-87A6-2BBD-CF20A7EF4137}"/>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20288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C9C3-0B64-AAF2-AEF3-66D456A13D36}"/>
              </a:ext>
            </a:extLst>
          </p:cNvPr>
          <p:cNvSpPr>
            <a:spLocks noGrp="1"/>
          </p:cNvSpPr>
          <p:nvPr>
            <p:ph type="ctrTitle" hasCustomPrompt="1"/>
          </p:nvPr>
        </p:nvSpPr>
        <p:spPr>
          <a:xfrm>
            <a:off x="377825" y="1944001"/>
            <a:ext cx="5692775" cy="656960"/>
          </a:xfrm>
        </p:spPr>
        <p:txBody>
          <a:bodyPr anchor="t" anchorCtr="0">
            <a:noAutofit/>
          </a:bodyPr>
          <a:lstStyle>
            <a:lvl1pPr marL="0" indent="0" algn="l">
              <a:tabLst>
                <a:tab pos="750888" algn="l"/>
              </a:tabLst>
              <a:defRPr sz="4400" b="0" i="0">
                <a:solidFill>
                  <a:schemeClr val="accent1"/>
                </a:solidFill>
                <a:latin typeface="Lexend Deca SemiBold" pitchFamily="2" charset="77"/>
              </a:defRPr>
            </a:lvl1pPr>
          </a:lstStyle>
          <a:p>
            <a:r>
              <a:rPr lang="en-GB"/>
              <a:t>44pt Semi Bold</a:t>
            </a:r>
          </a:p>
        </p:txBody>
      </p:sp>
      <p:sp>
        <p:nvSpPr>
          <p:cNvPr id="18" name="Text Placeholder 9">
            <a:extLst>
              <a:ext uri="{FF2B5EF4-FFF2-40B4-BE49-F238E27FC236}">
                <a16:creationId xmlns:a16="http://schemas.microsoft.com/office/drawing/2014/main" id="{5C340BD8-0D2D-C9D9-277E-38DC9FD71EAC}"/>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20" name="Text Placeholder 9">
            <a:extLst>
              <a:ext uri="{FF2B5EF4-FFF2-40B4-BE49-F238E27FC236}">
                <a16:creationId xmlns:a16="http://schemas.microsoft.com/office/drawing/2014/main" id="{4FF26487-6C6D-8B88-788E-F53BC136A77B}"/>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3" name="Rectangle 2">
            <a:extLst>
              <a:ext uri="{FF2B5EF4-FFF2-40B4-BE49-F238E27FC236}">
                <a16:creationId xmlns:a16="http://schemas.microsoft.com/office/drawing/2014/main" id="{EABDD7A3-B6A1-AFFC-181E-0A9DACEC1B0C}"/>
              </a:ext>
            </a:extLst>
          </p:cNvPr>
          <p:cNvSpPr/>
          <p:nvPr userDrawn="1"/>
        </p:nvSpPr>
        <p:spPr>
          <a:xfrm>
            <a:off x="7594600" y="0"/>
            <a:ext cx="11448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18B005-BD47-DC17-CAE7-DF910C2FAFDC}"/>
              </a:ext>
            </a:extLst>
          </p:cNvPr>
          <p:cNvSpPr/>
          <p:nvPr userDrawn="1"/>
        </p:nvSpPr>
        <p:spPr>
          <a:xfrm>
            <a:off x="6448426" y="-1"/>
            <a:ext cx="1144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7984F74-3C46-C08E-F2A5-4948C6677CC0}"/>
              </a:ext>
            </a:extLst>
          </p:cNvPr>
          <p:cNvSpPr/>
          <p:nvPr userDrawn="1"/>
        </p:nvSpPr>
        <p:spPr>
          <a:xfrm>
            <a:off x="8739400" y="0"/>
            <a:ext cx="3452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0CA5C8F5-9FE0-35C8-C668-EC1463CA0F97}"/>
              </a:ext>
            </a:extLst>
          </p:cNvPr>
          <p:cNvSpPr>
            <a:spLocks noGrp="1"/>
          </p:cNvSpPr>
          <p:nvPr>
            <p:ph idx="1" hasCustomPrompt="1"/>
          </p:nvPr>
        </p:nvSpPr>
        <p:spPr>
          <a:xfrm>
            <a:off x="377825" y="5760000"/>
            <a:ext cx="4194175" cy="405138"/>
          </a:xfrm>
          <a:prstGeom prst="rect">
            <a:avLst/>
          </a:prstGeom>
        </p:spPr>
        <p:txBody>
          <a:bodyPr vert="horz" lIns="0" tIns="0" rIns="0" bIns="0" rtlCol="0" anchor="t" anchorCtr="0">
            <a:noAutofit/>
          </a:bodyPr>
          <a:lstStyle>
            <a:lvl1pPr>
              <a:defRPr sz="1800" b="1" i="0">
                <a:latin typeface="Lexend Deca SemiBold" pitchFamily="2" charset="77"/>
              </a:defRPr>
            </a:lvl1pPr>
          </a:lstStyle>
          <a:p>
            <a:pPr lvl="0"/>
            <a:r>
              <a:rPr lang="en-GB"/>
              <a:t>Subtitle</a:t>
            </a:r>
          </a:p>
        </p:txBody>
      </p:sp>
      <p:sp>
        <p:nvSpPr>
          <p:cNvPr id="12" name="Picture Placeholder 12">
            <a:extLst>
              <a:ext uri="{FF2B5EF4-FFF2-40B4-BE49-F238E27FC236}">
                <a16:creationId xmlns:a16="http://schemas.microsoft.com/office/drawing/2014/main" id="{90F24BE4-FBDE-07FD-4CDF-B1DFF8E64E89}"/>
              </a:ext>
            </a:extLst>
          </p:cNvPr>
          <p:cNvSpPr>
            <a:spLocks noGrp="1"/>
          </p:cNvSpPr>
          <p:nvPr>
            <p:ph type="pic" sz="quarter" idx="13"/>
          </p:nvPr>
        </p:nvSpPr>
        <p:spPr>
          <a:xfrm>
            <a:off x="377826" y="2646032"/>
            <a:ext cx="5692774" cy="2332368"/>
          </a:xfrm>
        </p:spPr>
        <p:txBody>
          <a:bodyPr bIns="1080000" anchor="ctr" anchorCtr="1"/>
          <a:lstStyle/>
          <a:p>
            <a:r>
              <a:rPr lang="en-US"/>
              <a:t>Click icon to add picture</a:t>
            </a:r>
            <a:endParaRPr lang="en-GB"/>
          </a:p>
        </p:txBody>
      </p:sp>
      <p:pic>
        <p:nvPicPr>
          <p:cNvPr id="4" name="Picture Placeholder 10" descr="A person shaking hands with another person&#10;&#10;Description automatically generated">
            <a:extLst>
              <a:ext uri="{FF2B5EF4-FFF2-40B4-BE49-F238E27FC236}">
                <a16:creationId xmlns:a16="http://schemas.microsoft.com/office/drawing/2014/main" id="{6E23FFCA-71B2-899D-6A05-260B072C7B6D}"/>
              </a:ext>
            </a:extLst>
          </p:cNvPr>
          <p:cNvPicPr>
            <a:picLocks noChangeAspect="1"/>
          </p:cNvPicPr>
          <p:nvPr userDrawn="1"/>
        </p:nvPicPr>
        <p:blipFill>
          <a:blip r:embed="rId2"/>
          <a:srcRect t="3110" b="3110"/>
          <a:stretch/>
        </p:blipFill>
        <p:spPr>
          <a:xfrm>
            <a:off x="6448426" y="1016000"/>
            <a:ext cx="5743574" cy="5842000"/>
          </a:xfrm>
          <a:prstGeom prst="rect">
            <a:avLst/>
          </a:prstGeom>
        </p:spPr>
      </p:pic>
      <p:pic>
        <p:nvPicPr>
          <p:cNvPr id="7" name="Picture 6" descr="A blue and black logo&#10;&#10;Description automatically generated">
            <a:extLst>
              <a:ext uri="{FF2B5EF4-FFF2-40B4-BE49-F238E27FC236}">
                <a16:creationId xmlns:a16="http://schemas.microsoft.com/office/drawing/2014/main" id="{178D2DAF-BCCC-9864-C7E1-07C376C64A14}"/>
              </a:ext>
            </a:extLst>
          </p:cNvPr>
          <p:cNvPicPr>
            <a:picLocks noChangeAspect="1"/>
          </p:cNvPicPr>
          <p:nvPr userDrawn="1"/>
        </p:nvPicPr>
        <p:blipFill>
          <a:blip r:embed="rId3"/>
          <a:stretch>
            <a:fillRect/>
          </a:stretch>
        </p:blipFill>
        <p:spPr>
          <a:xfrm>
            <a:off x="377999" y="378000"/>
            <a:ext cx="1800000" cy="404007"/>
          </a:xfrm>
          <a:prstGeom prst="rect">
            <a:avLst/>
          </a:prstGeom>
        </p:spPr>
      </p:pic>
    </p:spTree>
    <p:extLst>
      <p:ext uri="{BB962C8B-B14F-4D97-AF65-F5344CB8AC3E}">
        <p14:creationId xmlns:p14="http://schemas.microsoft.com/office/powerpoint/2010/main" val="7996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with three imag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0" y="6048000"/>
            <a:ext cx="12191999" cy="813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9914947-FA50-9F4B-84C0-106CD5613C42}"/>
              </a:ext>
            </a:extLst>
          </p:cNvPr>
          <p:cNvSpPr/>
          <p:nvPr userDrawn="1"/>
        </p:nvSpPr>
        <p:spPr>
          <a:xfrm>
            <a:off x="7020000" y="3"/>
            <a:ext cx="5172000" cy="68579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605295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 44pt Bold</a:t>
            </a:r>
          </a:p>
        </p:txBody>
      </p:sp>
      <p:sp>
        <p:nvSpPr>
          <p:cNvPr id="14" name="Text Placeholder 13">
            <a:extLst>
              <a:ext uri="{FF2B5EF4-FFF2-40B4-BE49-F238E27FC236}">
                <a16:creationId xmlns:a16="http://schemas.microsoft.com/office/drawing/2014/main" id="{48F3E758-41B2-0BCD-340F-496DA4D89FBF}"/>
              </a:ext>
            </a:extLst>
          </p:cNvPr>
          <p:cNvSpPr>
            <a:spLocks noGrp="1"/>
          </p:cNvSpPr>
          <p:nvPr>
            <p:ph type="body" sz="quarter" idx="16" hasCustomPrompt="1"/>
          </p:nvPr>
        </p:nvSpPr>
        <p:spPr>
          <a:xfrm>
            <a:off x="377825" y="2517775"/>
            <a:ext cx="6053138" cy="3208338"/>
          </a:xfrm>
        </p:spPr>
        <p:txBody>
          <a:bodyPr>
            <a:noAutofit/>
          </a:bodyPr>
          <a:lstStyle>
            <a:lvl1pPr>
              <a:spcAft>
                <a:spcPts val="0"/>
              </a:spcAft>
              <a:defRPr sz="16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600" b="0" i="0">
                <a:latin typeface="Lexend Deca Medium" pitchFamily="2" charset="77"/>
              </a:defRPr>
            </a:lvl4pPr>
            <a:lvl5pPr>
              <a:defRPr sz="1600" b="0" i="0">
                <a:latin typeface="Lexend Deca Medium" pitchFamily="2" charset="77"/>
              </a:defRPr>
            </a:lvl5pPr>
          </a:lstStyle>
          <a:p>
            <a:pPr lvl="0"/>
            <a:r>
              <a:rPr lang="en-GB"/>
              <a:t>Heading 16pt semi bold</a:t>
            </a:r>
          </a:p>
          <a:p>
            <a:pPr lvl="3"/>
            <a:r>
              <a:rPr lang="en-GB"/>
              <a:t>Bullet / 16pt regular</a:t>
            </a:r>
          </a:p>
          <a:p>
            <a:pPr lvl="4"/>
            <a:r>
              <a:rPr lang="en-GB"/>
              <a:t>Bullet / 16pt regular</a:t>
            </a:r>
            <a:endParaRPr lang="en-US"/>
          </a:p>
        </p:txBody>
      </p:sp>
      <p:sp>
        <p:nvSpPr>
          <p:cNvPr id="3" name="Rectangle 2">
            <a:extLst>
              <a:ext uri="{FF2B5EF4-FFF2-40B4-BE49-F238E27FC236}">
                <a16:creationId xmlns:a16="http://schemas.microsoft.com/office/drawing/2014/main" id="{01924000-CD4D-8866-9525-667DC8AB655B}"/>
              </a:ext>
            </a:extLst>
          </p:cNvPr>
          <p:cNvSpPr/>
          <p:nvPr userDrawn="1"/>
        </p:nvSpPr>
        <p:spPr>
          <a:xfrm>
            <a:off x="7020000" y="1350000"/>
            <a:ext cx="5172000" cy="469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162930E4-0B02-12C2-1E3D-96E6C0A58A2C}"/>
              </a:ext>
            </a:extLst>
          </p:cNvPr>
          <p:cNvSpPr>
            <a:spLocks noGrp="1"/>
          </p:cNvSpPr>
          <p:nvPr>
            <p:ph type="pic" sz="quarter" idx="17"/>
          </p:nvPr>
        </p:nvSpPr>
        <p:spPr>
          <a:xfrm>
            <a:off x="7019925" y="1350000"/>
            <a:ext cx="1749425" cy="1749425"/>
          </a:xfrm>
        </p:spPr>
        <p:txBody>
          <a:bodyPr/>
          <a:lstStyle/>
          <a:p>
            <a:endParaRPr lang="en-US"/>
          </a:p>
        </p:txBody>
      </p:sp>
      <p:sp>
        <p:nvSpPr>
          <p:cNvPr id="12" name="Picture Placeholder 4">
            <a:extLst>
              <a:ext uri="{FF2B5EF4-FFF2-40B4-BE49-F238E27FC236}">
                <a16:creationId xmlns:a16="http://schemas.microsoft.com/office/drawing/2014/main" id="{8ED9CD92-5806-E1BD-553A-E12FD89257D7}"/>
              </a:ext>
            </a:extLst>
          </p:cNvPr>
          <p:cNvSpPr>
            <a:spLocks noGrp="1"/>
          </p:cNvSpPr>
          <p:nvPr>
            <p:ph type="pic" sz="quarter" idx="18"/>
          </p:nvPr>
        </p:nvSpPr>
        <p:spPr>
          <a:xfrm>
            <a:off x="8881204" y="1350000"/>
            <a:ext cx="3310795" cy="1749425"/>
          </a:xfrm>
        </p:spPr>
        <p:txBody>
          <a:bodyPr/>
          <a:lstStyle/>
          <a:p>
            <a:endParaRPr lang="en-US"/>
          </a:p>
        </p:txBody>
      </p:sp>
      <p:sp>
        <p:nvSpPr>
          <p:cNvPr id="13" name="Picture Placeholder 4">
            <a:extLst>
              <a:ext uri="{FF2B5EF4-FFF2-40B4-BE49-F238E27FC236}">
                <a16:creationId xmlns:a16="http://schemas.microsoft.com/office/drawing/2014/main" id="{2E4FEB7B-6E60-1548-DD06-332C5796CC09}"/>
              </a:ext>
            </a:extLst>
          </p:cNvPr>
          <p:cNvSpPr>
            <a:spLocks noGrp="1"/>
          </p:cNvSpPr>
          <p:nvPr>
            <p:ph type="pic" sz="quarter" idx="19"/>
          </p:nvPr>
        </p:nvSpPr>
        <p:spPr>
          <a:xfrm>
            <a:off x="7020000" y="3187969"/>
            <a:ext cx="5172000" cy="2842031"/>
          </a:xfrm>
        </p:spPr>
        <p:txBody>
          <a:bodyPr/>
          <a:lstStyle/>
          <a:p>
            <a:endParaRPr lang="en-US"/>
          </a:p>
        </p:txBody>
      </p:sp>
      <p:pic>
        <p:nvPicPr>
          <p:cNvPr id="7" name="Picture 6" descr="A blue and black logo&#10;&#10;Description automatically generated">
            <a:extLst>
              <a:ext uri="{FF2B5EF4-FFF2-40B4-BE49-F238E27FC236}">
                <a16:creationId xmlns:a16="http://schemas.microsoft.com/office/drawing/2014/main" id="{382D088C-82B1-BAA0-AA3D-5B78E35B8E13}"/>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40232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4445999"/>
            <a:ext cx="11055348" cy="24119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Appendix</a:t>
            </a:r>
          </a:p>
        </p:txBody>
      </p:sp>
      <p:pic>
        <p:nvPicPr>
          <p:cNvPr id="4" name="Picture 3" descr="A blue and black logo&#10;&#10;Description automatically generated">
            <a:extLst>
              <a:ext uri="{FF2B5EF4-FFF2-40B4-BE49-F238E27FC236}">
                <a16:creationId xmlns:a16="http://schemas.microsoft.com/office/drawing/2014/main" id="{98CD4AAF-EC53-421C-730C-3FE4782E03FA}"/>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7505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C6265-10A6-DD47-F349-14A4FBA40806}"/>
              </a:ext>
            </a:extLst>
          </p:cNvPr>
          <p:cNvSpPr/>
          <p:nvPr userDrawn="1"/>
        </p:nvSpPr>
        <p:spPr>
          <a:xfrm>
            <a:off x="1" y="4445999"/>
            <a:ext cx="11055348" cy="2411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Appendix</a:t>
            </a:r>
          </a:p>
        </p:txBody>
      </p:sp>
      <p:pic>
        <p:nvPicPr>
          <p:cNvPr id="4" name="Picture 3" descr="A blue and black logo&#10;&#10;Description automatically generated">
            <a:extLst>
              <a:ext uri="{FF2B5EF4-FFF2-40B4-BE49-F238E27FC236}">
                <a16:creationId xmlns:a16="http://schemas.microsoft.com/office/drawing/2014/main" id="{62E77ECF-E7D8-9C8E-65B1-44BE43CA401B}"/>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41493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al slide (map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3" name="Picture 2" descr="A blue and black logo&#10;&#10;Description automatically generated">
            <a:extLst>
              <a:ext uri="{FF2B5EF4-FFF2-40B4-BE49-F238E27FC236}">
                <a16:creationId xmlns:a16="http://schemas.microsoft.com/office/drawing/2014/main" id="{9441831E-C046-C069-FC11-23C06399D3F8}"/>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2" name="Picture Placeholder 3">
            <a:extLst>
              <a:ext uri="{FF2B5EF4-FFF2-40B4-BE49-F238E27FC236}">
                <a16:creationId xmlns:a16="http://schemas.microsoft.com/office/drawing/2014/main" id="{930EEE06-6855-07BE-FB4B-A53C95FFD310}"/>
              </a:ext>
            </a:extLst>
          </p:cNvPr>
          <p:cNvSpPr>
            <a:spLocks noGrp="1"/>
          </p:cNvSpPr>
          <p:nvPr>
            <p:ph type="pic" sz="quarter" idx="13" hasCustomPrompt="1"/>
          </p:nvPr>
        </p:nvSpPr>
        <p:spPr>
          <a:xfrm>
            <a:off x="6096000" y="1"/>
            <a:ext cx="4824412" cy="6443662"/>
          </a:xfrm>
        </p:spPr>
        <p:txBody>
          <a:bodyPr/>
          <a:lstStyle>
            <a:lvl1pPr>
              <a:defRPr/>
            </a:lvl1pPr>
          </a:lstStyle>
          <a:p>
            <a:r>
              <a:rPr lang="en-US"/>
              <a:t>Click icon to insert photo / graphic</a:t>
            </a:r>
          </a:p>
        </p:txBody>
      </p:sp>
    </p:spTree>
    <p:extLst>
      <p:ext uri="{BB962C8B-B14F-4D97-AF65-F5344CB8AC3E}">
        <p14:creationId xmlns:p14="http://schemas.microsoft.com/office/powerpoint/2010/main" val="37417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lide (maps):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3" name="Picture 2" descr="A blue and black logo&#10;&#10;Description automatically generated">
            <a:extLst>
              <a:ext uri="{FF2B5EF4-FFF2-40B4-BE49-F238E27FC236}">
                <a16:creationId xmlns:a16="http://schemas.microsoft.com/office/drawing/2014/main" id="{A4E0BE2F-8188-7A08-AE80-057576274C01}"/>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4" name="Picture Placeholder 3">
            <a:extLst>
              <a:ext uri="{FF2B5EF4-FFF2-40B4-BE49-F238E27FC236}">
                <a16:creationId xmlns:a16="http://schemas.microsoft.com/office/drawing/2014/main" id="{48DF48F5-F0D2-D2A2-1D1D-46C6A15B594C}"/>
              </a:ext>
            </a:extLst>
          </p:cNvPr>
          <p:cNvSpPr>
            <a:spLocks noGrp="1"/>
          </p:cNvSpPr>
          <p:nvPr>
            <p:ph type="pic" sz="quarter" idx="13" hasCustomPrompt="1"/>
          </p:nvPr>
        </p:nvSpPr>
        <p:spPr>
          <a:xfrm>
            <a:off x="6096000" y="1"/>
            <a:ext cx="4824412" cy="6443662"/>
          </a:xfrm>
        </p:spPr>
        <p:txBody>
          <a:bodyPr/>
          <a:lstStyle>
            <a:lvl1pPr>
              <a:defRPr/>
            </a:lvl1pPr>
          </a:lstStyle>
          <a:p>
            <a:r>
              <a:rPr lang="en-US"/>
              <a:t>Click icon to insert photo / graphic</a:t>
            </a:r>
          </a:p>
        </p:txBody>
      </p:sp>
    </p:spTree>
    <p:extLst>
      <p:ext uri="{BB962C8B-B14F-4D97-AF65-F5344CB8AC3E}">
        <p14:creationId xmlns:p14="http://schemas.microsoft.com/office/powerpoint/2010/main" val="41279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slide 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425C6-F414-C841-F926-BD64B6DAB81E}"/>
              </a:ext>
            </a:extLst>
          </p:cNvPr>
          <p:cNvSpPr/>
          <p:nvPr userDrawn="1"/>
        </p:nvSpPr>
        <p:spPr>
          <a:xfrm>
            <a:off x="0" y="6048000"/>
            <a:ext cx="12191999" cy="81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5" y="1350000"/>
            <a:ext cx="10271375"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sp>
        <p:nvSpPr>
          <p:cNvPr id="5" name="Text Placeholder 13">
            <a:extLst>
              <a:ext uri="{FF2B5EF4-FFF2-40B4-BE49-F238E27FC236}">
                <a16:creationId xmlns:a16="http://schemas.microsoft.com/office/drawing/2014/main" id="{08C070AF-D4EF-AD84-9D50-1DEC7849CE8E}"/>
              </a:ext>
            </a:extLst>
          </p:cNvPr>
          <p:cNvSpPr>
            <a:spLocks noGrp="1"/>
          </p:cNvSpPr>
          <p:nvPr>
            <p:ph type="body" sz="quarter" idx="16" hasCustomPrompt="1"/>
          </p:nvPr>
        </p:nvSpPr>
        <p:spPr>
          <a:xfrm>
            <a:off x="377824" y="2517775"/>
            <a:ext cx="4896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2" name="Text Placeholder 13">
            <a:extLst>
              <a:ext uri="{FF2B5EF4-FFF2-40B4-BE49-F238E27FC236}">
                <a16:creationId xmlns:a16="http://schemas.microsoft.com/office/drawing/2014/main" id="{CFB6E823-1121-2736-A04E-26F62D00A214}"/>
              </a:ext>
            </a:extLst>
          </p:cNvPr>
          <p:cNvSpPr>
            <a:spLocks noGrp="1"/>
          </p:cNvSpPr>
          <p:nvPr>
            <p:ph type="body" sz="quarter" idx="17" hasCustomPrompt="1"/>
          </p:nvPr>
        </p:nvSpPr>
        <p:spPr>
          <a:xfrm>
            <a:off x="5753200" y="2517775"/>
            <a:ext cx="4896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pic>
        <p:nvPicPr>
          <p:cNvPr id="4" name="Picture 3" descr="A blue and black logo&#10;&#10;Description automatically generated">
            <a:extLst>
              <a:ext uri="{FF2B5EF4-FFF2-40B4-BE49-F238E27FC236}">
                <a16:creationId xmlns:a16="http://schemas.microsoft.com/office/drawing/2014/main" id="{54F6F16D-437D-2713-8B80-9A0E498EC672}"/>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23659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al slide 3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425C6-F414-C841-F926-BD64B6DAB81E}"/>
              </a:ext>
            </a:extLst>
          </p:cNvPr>
          <p:cNvSpPr/>
          <p:nvPr userDrawn="1"/>
        </p:nvSpPr>
        <p:spPr>
          <a:xfrm>
            <a:off x="0" y="6048000"/>
            <a:ext cx="12191999" cy="799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5" y="1350000"/>
            <a:ext cx="10271375"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sp>
        <p:nvSpPr>
          <p:cNvPr id="5" name="Text Placeholder 13">
            <a:extLst>
              <a:ext uri="{FF2B5EF4-FFF2-40B4-BE49-F238E27FC236}">
                <a16:creationId xmlns:a16="http://schemas.microsoft.com/office/drawing/2014/main" id="{08C070AF-D4EF-AD84-9D50-1DEC7849CE8E}"/>
              </a:ext>
            </a:extLst>
          </p:cNvPr>
          <p:cNvSpPr>
            <a:spLocks noGrp="1"/>
          </p:cNvSpPr>
          <p:nvPr>
            <p:ph type="body" sz="quarter" idx="16" hasCustomPrompt="1"/>
          </p:nvPr>
        </p:nvSpPr>
        <p:spPr>
          <a:xfrm>
            <a:off x="377824" y="2517775"/>
            <a:ext cx="3168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Text Placeholder 13">
            <a:extLst>
              <a:ext uri="{FF2B5EF4-FFF2-40B4-BE49-F238E27FC236}">
                <a16:creationId xmlns:a16="http://schemas.microsoft.com/office/drawing/2014/main" id="{3A164397-D98D-A70A-87EA-AF55CC34184E}"/>
              </a:ext>
            </a:extLst>
          </p:cNvPr>
          <p:cNvSpPr>
            <a:spLocks noGrp="1"/>
          </p:cNvSpPr>
          <p:nvPr>
            <p:ph type="body" sz="quarter" idx="17" hasCustomPrompt="1"/>
          </p:nvPr>
        </p:nvSpPr>
        <p:spPr>
          <a:xfrm>
            <a:off x="3929512" y="2517775"/>
            <a:ext cx="3168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Text Placeholder 13">
            <a:extLst>
              <a:ext uri="{FF2B5EF4-FFF2-40B4-BE49-F238E27FC236}">
                <a16:creationId xmlns:a16="http://schemas.microsoft.com/office/drawing/2014/main" id="{BD7ECAB1-AD5C-ED11-ADE7-7B4FE4A6A96E}"/>
              </a:ext>
            </a:extLst>
          </p:cNvPr>
          <p:cNvSpPr>
            <a:spLocks noGrp="1"/>
          </p:cNvSpPr>
          <p:nvPr>
            <p:ph type="body" sz="quarter" idx="18" hasCustomPrompt="1"/>
          </p:nvPr>
        </p:nvSpPr>
        <p:spPr>
          <a:xfrm>
            <a:off x="7481200" y="2514962"/>
            <a:ext cx="3168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pic>
        <p:nvPicPr>
          <p:cNvPr id="4" name="Picture 3" descr="A blue and black logo&#10;&#10;Description automatically generated">
            <a:extLst>
              <a:ext uri="{FF2B5EF4-FFF2-40B4-BE49-F238E27FC236}">
                <a16:creationId xmlns:a16="http://schemas.microsoft.com/office/drawing/2014/main" id="{DDA896C9-FB91-0CC5-B79E-97C3B1301795}"/>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6366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al slide 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425C6-F414-C841-F926-BD64B6DAB81E}"/>
              </a:ext>
            </a:extLst>
          </p:cNvPr>
          <p:cNvSpPr/>
          <p:nvPr userDrawn="1"/>
        </p:nvSpPr>
        <p:spPr>
          <a:xfrm>
            <a:off x="0" y="6048000"/>
            <a:ext cx="12191999" cy="813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9" name="Straight Connector 8">
            <a:extLst>
              <a:ext uri="{FF2B5EF4-FFF2-40B4-BE49-F238E27FC236}">
                <a16:creationId xmlns:a16="http://schemas.microsoft.com/office/drawing/2014/main" id="{7EB6DA2F-722C-E0BD-E476-ECB768AA44F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304E734-9FB4-9785-5962-48FE23EEC69E}"/>
              </a:ext>
            </a:extLst>
          </p:cNvPr>
          <p:cNvSpPr>
            <a:spLocks noGrp="1"/>
          </p:cNvSpPr>
          <p:nvPr>
            <p:ph type="ctrTitle" hasCustomPrompt="1"/>
          </p:nvPr>
        </p:nvSpPr>
        <p:spPr>
          <a:xfrm>
            <a:off x="377825" y="1350000"/>
            <a:ext cx="10271375"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sp>
        <p:nvSpPr>
          <p:cNvPr id="5" name="Text Placeholder 13">
            <a:extLst>
              <a:ext uri="{FF2B5EF4-FFF2-40B4-BE49-F238E27FC236}">
                <a16:creationId xmlns:a16="http://schemas.microsoft.com/office/drawing/2014/main" id="{08C070AF-D4EF-AD84-9D50-1DEC7849CE8E}"/>
              </a:ext>
            </a:extLst>
          </p:cNvPr>
          <p:cNvSpPr>
            <a:spLocks noGrp="1"/>
          </p:cNvSpPr>
          <p:nvPr>
            <p:ph type="body" sz="quarter" idx="16" hasCustomPrompt="1"/>
          </p:nvPr>
        </p:nvSpPr>
        <p:spPr>
          <a:xfrm>
            <a:off x="377824" y="2517775"/>
            <a:ext cx="2160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Text Placeholder 13">
            <a:extLst>
              <a:ext uri="{FF2B5EF4-FFF2-40B4-BE49-F238E27FC236}">
                <a16:creationId xmlns:a16="http://schemas.microsoft.com/office/drawing/2014/main" id="{3A164397-D98D-A70A-87EA-AF55CC34184E}"/>
              </a:ext>
            </a:extLst>
          </p:cNvPr>
          <p:cNvSpPr>
            <a:spLocks noGrp="1"/>
          </p:cNvSpPr>
          <p:nvPr>
            <p:ph type="body" sz="quarter" idx="17" hasCustomPrompt="1"/>
          </p:nvPr>
        </p:nvSpPr>
        <p:spPr>
          <a:xfrm>
            <a:off x="3081616" y="2517775"/>
            <a:ext cx="2160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Text Placeholder 13">
            <a:extLst>
              <a:ext uri="{FF2B5EF4-FFF2-40B4-BE49-F238E27FC236}">
                <a16:creationId xmlns:a16="http://schemas.microsoft.com/office/drawing/2014/main" id="{BD7ECAB1-AD5C-ED11-ADE7-7B4FE4A6A96E}"/>
              </a:ext>
            </a:extLst>
          </p:cNvPr>
          <p:cNvSpPr>
            <a:spLocks noGrp="1"/>
          </p:cNvSpPr>
          <p:nvPr>
            <p:ph type="body" sz="quarter" idx="18" hasCustomPrompt="1"/>
          </p:nvPr>
        </p:nvSpPr>
        <p:spPr>
          <a:xfrm>
            <a:off x="5785408" y="2514962"/>
            <a:ext cx="2160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3" name="Text Placeholder 13">
            <a:extLst>
              <a:ext uri="{FF2B5EF4-FFF2-40B4-BE49-F238E27FC236}">
                <a16:creationId xmlns:a16="http://schemas.microsoft.com/office/drawing/2014/main" id="{413A12C9-734F-5D5F-6892-C7A7883B8B62}"/>
              </a:ext>
            </a:extLst>
          </p:cNvPr>
          <p:cNvSpPr>
            <a:spLocks noGrp="1"/>
          </p:cNvSpPr>
          <p:nvPr>
            <p:ph type="body" sz="quarter" idx="19" hasCustomPrompt="1"/>
          </p:nvPr>
        </p:nvSpPr>
        <p:spPr>
          <a:xfrm>
            <a:off x="8489200" y="2514962"/>
            <a:ext cx="2160000" cy="3208338"/>
          </a:xfrm>
        </p:spPr>
        <p:txBody>
          <a:bodyPr>
            <a:noAutofit/>
          </a:bodyPr>
          <a:lstStyle>
            <a:lvl1pPr>
              <a:spcAft>
                <a:spcPts val="0"/>
              </a:spcAft>
              <a:defRPr sz="1400" b="0" i="0">
                <a:latin typeface="Lexend Deca SemiBold" pitchFamily="2" charset="77"/>
              </a:defRPr>
            </a:lvl1pPr>
            <a:lvl2pPr>
              <a:defRPr sz="1400" b="0" i="0">
                <a:latin typeface="Lexend Deca Medium" pitchFamily="2" charset="77"/>
              </a:defRPr>
            </a:lvl2pPr>
            <a:lvl3pPr>
              <a:defRPr sz="1400" b="0" i="0">
                <a:latin typeface="Lexend Deca Medium" pitchFamily="2" charset="77"/>
              </a:defRPr>
            </a:lvl3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pic>
        <p:nvPicPr>
          <p:cNvPr id="12" name="Picture 11" descr="A blue and black logo&#10;&#10;Description automatically generated">
            <a:extLst>
              <a:ext uri="{FF2B5EF4-FFF2-40B4-BE49-F238E27FC236}">
                <a16:creationId xmlns:a16="http://schemas.microsoft.com/office/drawing/2014/main" id="{F65FEC9C-2E71-86A9-ABAF-AB1A7119AAF7}"/>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23742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for numbers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4194175" cy="2292350"/>
          </a:xfrm>
        </p:spPr>
        <p:txBody>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5562600" y="3463926"/>
            <a:ext cx="4194175"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7CD1BD64-6B7F-837E-872C-28FDCF25E724}"/>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4" name="Straight Connector 13">
            <a:extLst>
              <a:ext uri="{FF2B5EF4-FFF2-40B4-BE49-F238E27FC236}">
                <a16:creationId xmlns:a16="http://schemas.microsoft.com/office/drawing/2014/main" id="{0A9408CF-B123-672D-EC61-C12E660BE284}"/>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4D2889A-5193-5176-D8D3-05147949493C}"/>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17" name="Picture 16" descr="A blue and black logo&#10;&#10;Description automatically generated">
            <a:extLst>
              <a:ext uri="{FF2B5EF4-FFF2-40B4-BE49-F238E27FC236}">
                <a16:creationId xmlns:a16="http://schemas.microsoft.com/office/drawing/2014/main" id="{FEA8FCEE-A1C8-1B61-EB0A-9489D427B867}"/>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4" name="Picture Placeholder 3">
            <a:extLst>
              <a:ext uri="{FF2B5EF4-FFF2-40B4-BE49-F238E27FC236}">
                <a16:creationId xmlns:a16="http://schemas.microsoft.com/office/drawing/2014/main" id="{942CF9DC-FC5E-AAAE-358C-CEC11A6CED3C}"/>
              </a:ext>
            </a:extLst>
          </p:cNvPr>
          <p:cNvSpPr>
            <a:spLocks noGrp="1"/>
          </p:cNvSpPr>
          <p:nvPr>
            <p:ph type="pic" sz="quarter" idx="21"/>
          </p:nvPr>
        </p:nvSpPr>
        <p:spPr>
          <a:xfrm>
            <a:off x="377825" y="2763838"/>
            <a:ext cx="1314000" cy="665162"/>
          </a:xfrm>
        </p:spPr>
        <p:txBody>
          <a:bodyPr/>
          <a:lstStyle/>
          <a:p>
            <a:endParaRPr lang="en-US"/>
          </a:p>
        </p:txBody>
      </p:sp>
      <p:sp>
        <p:nvSpPr>
          <p:cNvPr id="6" name="Picture Placeholder 5">
            <a:extLst>
              <a:ext uri="{FF2B5EF4-FFF2-40B4-BE49-F238E27FC236}">
                <a16:creationId xmlns:a16="http://schemas.microsoft.com/office/drawing/2014/main" id="{8F69DBB8-0556-7448-8A99-58DD0901A619}"/>
              </a:ext>
            </a:extLst>
          </p:cNvPr>
          <p:cNvSpPr>
            <a:spLocks noGrp="1"/>
          </p:cNvSpPr>
          <p:nvPr>
            <p:ph type="pic" sz="quarter" idx="22"/>
          </p:nvPr>
        </p:nvSpPr>
        <p:spPr>
          <a:xfrm>
            <a:off x="5562599" y="2763838"/>
            <a:ext cx="1314000" cy="665162"/>
          </a:xfrm>
        </p:spPr>
        <p:txBody>
          <a:bodyPr/>
          <a:lstStyle/>
          <a:p>
            <a:endParaRPr lang="en-US"/>
          </a:p>
        </p:txBody>
      </p:sp>
    </p:spTree>
    <p:extLst>
      <p:ext uri="{BB962C8B-B14F-4D97-AF65-F5344CB8AC3E}">
        <p14:creationId xmlns:p14="http://schemas.microsoft.com/office/powerpoint/2010/main" val="34793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2880">
          <p15:clr>
            <a:srgbClr val="FBAE40"/>
          </p15:clr>
        </p15:guide>
        <p15:guide id="5" pos="3504">
          <p15:clr>
            <a:srgbClr val="FBAE40"/>
          </p15:clr>
        </p15:guide>
        <p15:guide id="6" pos="6146">
          <p15:clr>
            <a:srgbClr val="FBAE40"/>
          </p15:clr>
        </p15:guide>
        <p15:guide id="7" pos="6638">
          <p15:clr>
            <a:srgbClr val="FBAE40"/>
          </p15:clr>
        </p15:guide>
        <p15:guide id="9" pos="7442">
          <p15:clr>
            <a:srgbClr val="FBAE40"/>
          </p15:clr>
        </p15:guide>
        <p15:guide id="11" orient="horz" pos="36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with heading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4194175" cy="2292350"/>
          </a:xfrm>
        </p:spPr>
        <p:txBody>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5562600" y="3463926"/>
            <a:ext cx="4194175"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7CD1BD64-6B7F-837E-872C-28FDCF25E724}"/>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4" name="Straight Connector 13">
            <a:extLst>
              <a:ext uri="{FF2B5EF4-FFF2-40B4-BE49-F238E27FC236}">
                <a16:creationId xmlns:a16="http://schemas.microsoft.com/office/drawing/2014/main" id="{0A9408CF-B123-672D-EC61-C12E660BE284}"/>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4D2889A-5193-5176-D8D3-05147949493C}"/>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17" name="Picture 16" descr="A blue and black logo&#10;&#10;Description automatically generated">
            <a:extLst>
              <a:ext uri="{FF2B5EF4-FFF2-40B4-BE49-F238E27FC236}">
                <a16:creationId xmlns:a16="http://schemas.microsoft.com/office/drawing/2014/main" id="{FEA8FCEE-A1C8-1B61-EB0A-9489D427B867}"/>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5" name="Text Placeholder 4">
            <a:extLst>
              <a:ext uri="{FF2B5EF4-FFF2-40B4-BE49-F238E27FC236}">
                <a16:creationId xmlns:a16="http://schemas.microsoft.com/office/drawing/2014/main" id="{02F03195-FB6D-9052-6345-D516940315AC}"/>
              </a:ext>
            </a:extLst>
          </p:cNvPr>
          <p:cNvSpPr>
            <a:spLocks noGrp="1"/>
          </p:cNvSpPr>
          <p:nvPr>
            <p:ph type="body" sz="quarter" idx="23" hasCustomPrompt="1"/>
          </p:nvPr>
        </p:nvSpPr>
        <p:spPr>
          <a:xfrm>
            <a:off x="377825" y="2763838"/>
            <a:ext cx="4194175" cy="665162"/>
          </a:xfrm>
        </p:spPr>
        <p:txBody>
          <a:bodyPr>
            <a:noAutofit/>
          </a:bodyPr>
          <a:lstStyle>
            <a:lvl1pPr>
              <a:defRPr sz="1800" b="1" i="0">
                <a:latin typeface="Lexend Deca SemiBold" pitchFamily="2" charset="77"/>
              </a:defRPr>
            </a:lvl1pPr>
            <a:lvl2pPr>
              <a:defRPr sz="1800">
                <a:latin typeface="Lexend Deca Medium" pitchFamily="2" charset="77"/>
              </a:defRPr>
            </a:lvl2pPr>
            <a:lvl3pPr>
              <a:defRPr sz="1800">
                <a:latin typeface="Lexend Deca Medium" pitchFamily="2" charset="77"/>
              </a:defRPr>
            </a:lvl3pPr>
            <a:lvl4pPr>
              <a:defRPr sz="1800">
                <a:latin typeface="Lexend Deca Medium" pitchFamily="2" charset="77"/>
              </a:defRPr>
            </a:lvl4pPr>
            <a:lvl5pPr>
              <a:defRPr sz="1800">
                <a:latin typeface="Lexend Deca Medium" pitchFamily="2" charset="77"/>
              </a:defRPr>
            </a:lvl5pPr>
          </a:lstStyle>
          <a:p>
            <a:pPr lvl="0"/>
            <a:r>
              <a:rPr lang="en-GB"/>
              <a:t>Heading 18pt</a:t>
            </a:r>
            <a:endParaRPr lang="en-US"/>
          </a:p>
        </p:txBody>
      </p:sp>
      <p:sp>
        <p:nvSpPr>
          <p:cNvPr id="10" name="Text Placeholder 9">
            <a:extLst>
              <a:ext uri="{FF2B5EF4-FFF2-40B4-BE49-F238E27FC236}">
                <a16:creationId xmlns:a16="http://schemas.microsoft.com/office/drawing/2014/main" id="{25352143-4C0E-0E45-5818-32A34BED7926}"/>
              </a:ext>
            </a:extLst>
          </p:cNvPr>
          <p:cNvSpPr>
            <a:spLocks noGrp="1"/>
          </p:cNvSpPr>
          <p:nvPr>
            <p:ph type="body" sz="quarter" idx="24" hasCustomPrompt="1"/>
          </p:nvPr>
        </p:nvSpPr>
        <p:spPr>
          <a:xfrm>
            <a:off x="5562600" y="2763838"/>
            <a:ext cx="4194175" cy="700087"/>
          </a:xfrm>
        </p:spPr>
        <p:txBody>
          <a:bodyPr>
            <a:normAutofit/>
          </a:bodyPr>
          <a:lstStyle>
            <a:lvl1pPr>
              <a:defRPr sz="1800" b="0" i="0">
                <a:latin typeface="Lexend Deca SemiBold" pitchFamily="2" charset="77"/>
              </a:defRPr>
            </a:lvl1pPr>
            <a:lvl2pPr>
              <a:defRPr b="0" i="0">
                <a:latin typeface="Lexend Deca SemiBold" pitchFamily="2" charset="77"/>
              </a:defRPr>
            </a:lvl2pPr>
            <a:lvl3pPr>
              <a:defRPr b="0" i="0">
                <a:latin typeface="Lexend Deca SemiBold" pitchFamily="2" charset="77"/>
              </a:defRPr>
            </a:lvl3pPr>
            <a:lvl4pPr>
              <a:defRPr b="0" i="0">
                <a:latin typeface="Lexend Deca SemiBold" pitchFamily="2" charset="77"/>
              </a:defRPr>
            </a:lvl4pPr>
            <a:lvl5pPr>
              <a:defRPr b="0" i="0">
                <a:latin typeface="Lexend Deca SemiBold" pitchFamily="2" charset="77"/>
              </a:defRPr>
            </a:lvl5pPr>
          </a:lstStyle>
          <a:p>
            <a:pPr lvl="0"/>
            <a:r>
              <a:rPr lang="en-GB"/>
              <a:t>Heading 18pt</a:t>
            </a:r>
            <a:endParaRPr lang="en-US"/>
          </a:p>
        </p:txBody>
      </p:sp>
    </p:spTree>
    <p:extLst>
      <p:ext uri="{BB962C8B-B14F-4D97-AF65-F5344CB8AC3E}">
        <p14:creationId xmlns:p14="http://schemas.microsoft.com/office/powerpoint/2010/main" val="78840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2880">
          <p15:clr>
            <a:srgbClr val="FBAE40"/>
          </p15:clr>
        </p15:guide>
        <p15:guide id="5" pos="3504">
          <p15:clr>
            <a:srgbClr val="FBAE40"/>
          </p15:clr>
        </p15:guide>
        <p15:guide id="6" pos="6146">
          <p15:clr>
            <a:srgbClr val="FBAE40"/>
          </p15:clr>
        </p15:guide>
        <p15:guide id="7" pos="6638">
          <p15:clr>
            <a:srgbClr val="FBAE40"/>
          </p15:clr>
        </p15:guide>
        <p15:guide id="9" pos="7442">
          <p15:clr>
            <a:srgbClr val="FBAE40"/>
          </p15:clr>
        </p15:guide>
        <p15:guide id="11" orient="horz" pos="36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84F74-3C46-C08E-F2A5-4948C6677CC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E7808CA7-6D1A-B7D8-E8F9-A494DC0D5A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8000" y="378836"/>
            <a:ext cx="1800000" cy="404278"/>
          </a:xfrm>
          <a:prstGeom prst="rect">
            <a:avLst/>
          </a:prstGeom>
        </p:spPr>
      </p:pic>
      <p:sp>
        <p:nvSpPr>
          <p:cNvPr id="3" name="Rectangle 2">
            <a:extLst>
              <a:ext uri="{FF2B5EF4-FFF2-40B4-BE49-F238E27FC236}">
                <a16:creationId xmlns:a16="http://schemas.microsoft.com/office/drawing/2014/main" id="{EABDD7A3-B6A1-AFFC-181E-0A9DACEC1B0C}"/>
              </a:ext>
            </a:extLst>
          </p:cNvPr>
          <p:cNvSpPr/>
          <p:nvPr userDrawn="1"/>
        </p:nvSpPr>
        <p:spPr>
          <a:xfrm>
            <a:off x="7594600" y="0"/>
            <a:ext cx="11448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18B005-BD47-DC17-CAE7-DF910C2FAFDC}"/>
              </a:ext>
            </a:extLst>
          </p:cNvPr>
          <p:cNvSpPr/>
          <p:nvPr userDrawn="1"/>
        </p:nvSpPr>
        <p:spPr>
          <a:xfrm>
            <a:off x="6448426" y="-1"/>
            <a:ext cx="1144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a:extLst>
              <a:ext uri="{FF2B5EF4-FFF2-40B4-BE49-F238E27FC236}">
                <a16:creationId xmlns:a16="http://schemas.microsoft.com/office/drawing/2014/main" id="{E1E296C6-0F68-5CEE-16C5-E8DDD2CF40BE}"/>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bg1"/>
                </a:solidFill>
                <a:latin typeface="Lexend Deca Medium" pitchFamily="2" charset="77"/>
              </a:defRPr>
            </a:lvl1pPr>
          </a:lstStyle>
          <a:p>
            <a:pPr lvl="0"/>
            <a:r>
              <a:rPr lang="en-GB"/>
              <a:t>Date:</a:t>
            </a:r>
          </a:p>
        </p:txBody>
      </p:sp>
      <p:sp>
        <p:nvSpPr>
          <p:cNvPr id="6" name="Text Placeholder 9">
            <a:extLst>
              <a:ext uri="{FF2B5EF4-FFF2-40B4-BE49-F238E27FC236}">
                <a16:creationId xmlns:a16="http://schemas.microsoft.com/office/drawing/2014/main" id="{719ADCD6-5E73-E994-2EF9-9B4B84596027}"/>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solidFill>
                  <a:schemeClr val="bg1"/>
                </a:solidFill>
                <a:latin typeface="Lexend Deca Medium" pitchFamily="2" charset="77"/>
              </a:defRPr>
            </a:lvl1pPr>
          </a:lstStyle>
          <a:p>
            <a:pPr lvl="0"/>
            <a:r>
              <a:rPr lang="en-GB"/>
              <a:t>&lt;D Month YYYY&gt;</a:t>
            </a:r>
          </a:p>
        </p:txBody>
      </p:sp>
      <p:sp>
        <p:nvSpPr>
          <p:cNvPr id="9" name="Picture Placeholder 21">
            <a:extLst>
              <a:ext uri="{FF2B5EF4-FFF2-40B4-BE49-F238E27FC236}">
                <a16:creationId xmlns:a16="http://schemas.microsoft.com/office/drawing/2014/main" id="{AC0915AA-2ECC-0082-46B1-8DDD15FBC75C}"/>
              </a:ext>
            </a:extLst>
          </p:cNvPr>
          <p:cNvSpPr>
            <a:spLocks noGrp="1"/>
          </p:cNvSpPr>
          <p:nvPr>
            <p:ph type="pic" sz="quarter" idx="17"/>
          </p:nvPr>
        </p:nvSpPr>
        <p:spPr>
          <a:xfrm>
            <a:off x="6448426" y="0"/>
            <a:ext cx="5743574" cy="6858000"/>
          </a:xfrm>
        </p:spPr>
        <p:txBody>
          <a:bodyPr bIns="1080000" anchor="ctr" anchorCtr="1">
            <a:noAutofit/>
          </a:bodyPr>
          <a:lstStyle>
            <a:lvl1pPr>
              <a:defRPr>
                <a:solidFill>
                  <a:schemeClr val="tx1"/>
                </a:solidFill>
              </a:defRPr>
            </a:lvl1pPr>
          </a:lstStyle>
          <a:p>
            <a:r>
              <a:rPr lang="en-US"/>
              <a:t>Click icon to add picture</a:t>
            </a:r>
            <a:endParaRPr lang="en-GB"/>
          </a:p>
        </p:txBody>
      </p:sp>
      <p:sp>
        <p:nvSpPr>
          <p:cNvPr id="14" name="Text Placeholder 2">
            <a:extLst>
              <a:ext uri="{FF2B5EF4-FFF2-40B4-BE49-F238E27FC236}">
                <a16:creationId xmlns:a16="http://schemas.microsoft.com/office/drawing/2014/main" id="{B4864D99-3763-E387-7B71-D8639A9E5CAA}"/>
              </a:ext>
            </a:extLst>
          </p:cNvPr>
          <p:cNvSpPr>
            <a:spLocks noGrp="1"/>
          </p:cNvSpPr>
          <p:nvPr>
            <p:ph idx="1" hasCustomPrompt="1"/>
          </p:nvPr>
        </p:nvSpPr>
        <p:spPr>
          <a:xfrm>
            <a:off x="377825" y="5760000"/>
            <a:ext cx="4194175" cy="405138"/>
          </a:xfrm>
          <a:prstGeom prst="rect">
            <a:avLst/>
          </a:prstGeom>
        </p:spPr>
        <p:txBody>
          <a:bodyPr vert="horz" lIns="0" tIns="0" rIns="0" bIns="0" rtlCol="0" anchor="t" anchorCtr="0">
            <a:noAutofit/>
          </a:bodyPr>
          <a:lstStyle>
            <a:lvl1pPr>
              <a:defRPr sz="1800" b="1" i="0">
                <a:solidFill>
                  <a:schemeClr val="bg1"/>
                </a:solidFill>
                <a:latin typeface="Lexend Deca SemiBold" pitchFamily="2" charset="77"/>
              </a:defRPr>
            </a:lvl1pPr>
          </a:lstStyle>
          <a:p>
            <a:pPr lvl="0"/>
            <a:r>
              <a:rPr lang="en-GB"/>
              <a:t>Subtitle</a:t>
            </a:r>
          </a:p>
        </p:txBody>
      </p:sp>
      <p:sp>
        <p:nvSpPr>
          <p:cNvPr id="10" name="Title 1">
            <a:extLst>
              <a:ext uri="{FF2B5EF4-FFF2-40B4-BE49-F238E27FC236}">
                <a16:creationId xmlns:a16="http://schemas.microsoft.com/office/drawing/2014/main" id="{AFE05451-C30B-C87F-9846-B34F403B8758}"/>
              </a:ext>
            </a:extLst>
          </p:cNvPr>
          <p:cNvSpPr>
            <a:spLocks noGrp="1"/>
          </p:cNvSpPr>
          <p:nvPr>
            <p:ph type="ctrTitle" hasCustomPrompt="1"/>
          </p:nvPr>
        </p:nvSpPr>
        <p:spPr>
          <a:xfrm>
            <a:off x="377825" y="1944001"/>
            <a:ext cx="5692775" cy="656960"/>
          </a:xfrm>
        </p:spPr>
        <p:txBody>
          <a:bodyPr anchor="t" anchorCtr="0">
            <a:noAutofit/>
          </a:bodyPr>
          <a:lstStyle>
            <a:lvl1pPr marL="0" indent="0" algn="l">
              <a:tabLst>
                <a:tab pos="750888" algn="l"/>
              </a:tabLst>
              <a:defRPr sz="4400" b="0" i="0">
                <a:solidFill>
                  <a:schemeClr val="bg1"/>
                </a:solidFill>
                <a:latin typeface="Lexend Deca SemiBold" pitchFamily="2" charset="77"/>
              </a:defRPr>
            </a:lvl1pPr>
          </a:lstStyle>
          <a:p>
            <a:r>
              <a:rPr lang="en-GB"/>
              <a:t>44pt Semi Bold</a:t>
            </a:r>
          </a:p>
        </p:txBody>
      </p:sp>
      <p:sp>
        <p:nvSpPr>
          <p:cNvPr id="11" name="Picture Placeholder 12">
            <a:extLst>
              <a:ext uri="{FF2B5EF4-FFF2-40B4-BE49-F238E27FC236}">
                <a16:creationId xmlns:a16="http://schemas.microsoft.com/office/drawing/2014/main" id="{3FDF62E4-9DAE-B151-5A43-D456B621F092}"/>
              </a:ext>
            </a:extLst>
          </p:cNvPr>
          <p:cNvSpPr>
            <a:spLocks noGrp="1"/>
          </p:cNvSpPr>
          <p:nvPr>
            <p:ph type="pic" sz="quarter" idx="13"/>
          </p:nvPr>
        </p:nvSpPr>
        <p:spPr>
          <a:xfrm>
            <a:off x="377826" y="2646032"/>
            <a:ext cx="5692774" cy="2332368"/>
          </a:xfrm>
        </p:spPr>
        <p:txBody>
          <a:bodyPr bIns="1080000" anchor="ctr" anchorCtr="1"/>
          <a:lstStyle/>
          <a:p>
            <a:r>
              <a:rPr lang="en-US"/>
              <a:t>Click icon to add picture</a:t>
            </a:r>
            <a:endParaRPr lang="en-GB"/>
          </a:p>
        </p:txBody>
      </p:sp>
    </p:spTree>
    <p:extLst>
      <p:ext uri="{BB962C8B-B14F-4D97-AF65-F5344CB8AC3E}">
        <p14:creationId xmlns:p14="http://schemas.microsoft.com/office/powerpoint/2010/main" val="326184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for numbers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2541600" cy="2292350"/>
          </a:xfrm>
        </p:spPr>
        <p:txBody>
          <a:bodyPr/>
          <a:lstStyle>
            <a:lvl1pPr>
              <a:defRPr sz="1400" b="1" i="0">
                <a:latin typeface="Lexend Deca SemiBold" pitchFamily="2" charset="77"/>
              </a:defRPr>
            </a:lvl1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7212014" y="3463926"/>
            <a:ext cx="2541600"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Content Placeholder 2">
            <a:extLst>
              <a:ext uri="{FF2B5EF4-FFF2-40B4-BE49-F238E27FC236}">
                <a16:creationId xmlns:a16="http://schemas.microsoft.com/office/drawing/2014/main" id="{B714934E-4B56-C113-F724-1CF3F7C466FC}"/>
              </a:ext>
            </a:extLst>
          </p:cNvPr>
          <p:cNvSpPr>
            <a:spLocks noGrp="1"/>
          </p:cNvSpPr>
          <p:nvPr>
            <p:ph idx="21" hasCustomPrompt="1"/>
          </p:nvPr>
        </p:nvSpPr>
        <p:spPr>
          <a:xfrm>
            <a:off x="3794920" y="3463926"/>
            <a:ext cx="2541600" cy="2292350"/>
          </a:xfrm>
        </p:spPr>
        <p:txBody>
          <a:bodyPr>
            <a:normAutofit/>
          </a:bodyPr>
          <a:lstStyle>
            <a:lvl1pPr>
              <a:defRPr sz="1400" b="1" i="0">
                <a:latin typeface="Lexend Deca SemiBold" pitchFamily="2" charset="77"/>
              </a:defRPr>
            </a:lvl1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22A67AC1-233F-6A8C-85F1-0A4939B6BD02}"/>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6" name="Straight Connector 15">
            <a:extLst>
              <a:ext uri="{FF2B5EF4-FFF2-40B4-BE49-F238E27FC236}">
                <a16:creationId xmlns:a16="http://schemas.microsoft.com/office/drawing/2014/main" id="{EE0797EF-9ADC-52E1-1DFE-33B618E99F1B}"/>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5D4399B-42D3-DBD4-F105-6F292B084A99}"/>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21" name="Picture 20" descr="A blue and black logo&#10;&#10;Description automatically generated">
            <a:extLst>
              <a:ext uri="{FF2B5EF4-FFF2-40B4-BE49-F238E27FC236}">
                <a16:creationId xmlns:a16="http://schemas.microsoft.com/office/drawing/2014/main" id="{EB44DD6F-FA99-83C9-F293-C824D8258569}"/>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4" name="Picture Placeholder 3">
            <a:extLst>
              <a:ext uri="{FF2B5EF4-FFF2-40B4-BE49-F238E27FC236}">
                <a16:creationId xmlns:a16="http://schemas.microsoft.com/office/drawing/2014/main" id="{0DF59791-3CCA-81C4-D16D-A7482F6A2B19}"/>
              </a:ext>
            </a:extLst>
          </p:cNvPr>
          <p:cNvSpPr>
            <a:spLocks noGrp="1"/>
          </p:cNvSpPr>
          <p:nvPr>
            <p:ph type="pic" sz="quarter" idx="24"/>
          </p:nvPr>
        </p:nvSpPr>
        <p:spPr>
          <a:xfrm>
            <a:off x="377824" y="2765425"/>
            <a:ext cx="1314000" cy="663575"/>
          </a:xfrm>
        </p:spPr>
        <p:txBody>
          <a:bodyPr/>
          <a:lstStyle/>
          <a:p>
            <a:endParaRPr lang="en-US"/>
          </a:p>
        </p:txBody>
      </p:sp>
      <p:sp>
        <p:nvSpPr>
          <p:cNvPr id="6" name="Picture Placeholder 5">
            <a:extLst>
              <a:ext uri="{FF2B5EF4-FFF2-40B4-BE49-F238E27FC236}">
                <a16:creationId xmlns:a16="http://schemas.microsoft.com/office/drawing/2014/main" id="{6230B54F-CAC3-86FD-E5EA-95EC62EF0F0B}"/>
              </a:ext>
            </a:extLst>
          </p:cNvPr>
          <p:cNvSpPr>
            <a:spLocks noGrp="1"/>
          </p:cNvSpPr>
          <p:nvPr>
            <p:ph type="pic" sz="quarter" idx="25"/>
          </p:nvPr>
        </p:nvSpPr>
        <p:spPr>
          <a:xfrm>
            <a:off x="3795712" y="2765425"/>
            <a:ext cx="1314000" cy="663575"/>
          </a:xfrm>
        </p:spPr>
        <p:txBody>
          <a:bodyPr/>
          <a:lstStyle/>
          <a:p>
            <a:endParaRPr lang="en-US"/>
          </a:p>
        </p:txBody>
      </p:sp>
      <p:sp>
        <p:nvSpPr>
          <p:cNvPr id="10" name="Picture Placeholder 9">
            <a:extLst>
              <a:ext uri="{FF2B5EF4-FFF2-40B4-BE49-F238E27FC236}">
                <a16:creationId xmlns:a16="http://schemas.microsoft.com/office/drawing/2014/main" id="{F215B7AE-F7FA-D919-612E-6D8FF2671ACD}"/>
              </a:ext>
            </a:extLst>
          </p:cNvPr>
          <p:cNvSpPr>
            <a:spLocks noGrp="1"/>
          </p:cNvSpPr>
          <p:nvPr>
            <p:ph type="pic" sz="quarter" idx="26"/>
          </p:nvPr>
        </p:nvSpPr>
        <p:spPr>
          <a:xfrm>
            <a:off x="7212013" y="2765425"/>
            <a:ext cx="1314450" cy="663575"/>
          </a:xfrm>
        </p:spPr>
        <p:txBody>
          <a:bodyPr/>
          <a:lstStyle/>
          <a:p>
            <a:endParaRPr lang="en-US"/>
          </a:p>
        </p:txBody>
      </p:sp>
    </p:spTree>
    <p:extLst>
      <p:ext uri="{BB962C8B-B14F-4D97-AF65-F5344CB8AC3E}">
        <p14:creationId xmlns:p14="http://schemas.microsoft.com/office/powerpoint/2010/main" val="36800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2390">
          <p15:clr>
            <a:srgbClr val="FBAE40"/>
          </p15:clr>
        </p15:guide>
        <p15:guide id="5" pos="4543">
          <p15:clr>
            <a:srgbClr val="FBAE40"/>
          </p15:clr>
        </p15:guide>
        <p15:guide id="6" pos="6146">
          <p15:clr>
            <a:srgbClr val="FBAE40"/>
          </p15:clr>
        </p15:guide>
        <p15:guide id="7" pos="6638">
          <p15:clr>
            <a:srgbClr val="FBAE40"/>
          </p15:clr>
        </p15:guide>
        <p15:guide id="9" pos="7442">
          <p15:clr>
            <a:srgbClr val="FBAE40"/>
          </p15:clr>
        </p15:guide>
        <p15:guide id="11" orient="horz" pos="3626">
          <p15:clr>
            <a:srgbClr val="FBAE40"/>
          </p15:clr>
        </p15:guide>
        <p15:guide id="12" pos="3990">
          <p15:clr>
            <a:srgbClr val="FBAE40"/>
          </p15:clr>
        </p15:guide>
        <p15:guide id="13" pos="1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with heading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2541600" cy="2292350"/>
          </a:xfrm>
        </p:spPr>
        <p:txBody>
          <a:bodyPr/>
          <a:lstStyle>
            <a:lvl1pPr>
              <a:defRPr sz="1400" b="1" i="0">
                <a:latin typeface="Lexend Deca SemiBold" pitchFamily="2" charset="77"/>
              </a:defRPr>
            </a:lvl1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7212014" y="3463926"/>
            <a:ext cx="2541600"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Content Placeholder 2">
            <a:extLst>
              <a:ext uri="{FF2B5EF4-FFF2-40B4-BE49-F238E27FC236}">
                <a16:creationId xmlns:a16="http://schemas.microsoft.com/office/drawing/2014/main" id="{B714934E-4B56-C113-F724-1CF3F7C466FC}"/>
              </a:ext>
            </a:extLst>
          </p:cNvPr>
          <p:cNvSpPr>
            <a:spLocks noGrp="1"/>
          </p:cNvSpPr>
          <p:nvPr>
            <p:ph idx="21" hasCustomPrompt="1"/>
          </p:nvPr>
        </p:nvSpPr>
        <p:spPr>
          <a:xfrm>
            <a:off x="3794920" y="3463926"/>
            <a:ext cx="2541600" cy="2292350"/>
          </a:xfrm>
        </p:spPr>
        <p:txBody>
          <a:bodyPr>
            <a:normAutofit/>
          </a:bodyPr>
          <a:lstStyle>
            <a:lvl1pPr>
              <a:defRPr sz="1400" b="1" i="0">
                <a:latin typeface="Lexend Deca SemiBold" pitchFamily="2" charset="77"/>
              </a:defRPr>
            </a:lvl1pPr>
            <a:lvl4pPr>
              <a:defRPr sz="1400" b="0" i="0">
                <a:latin typeface="Lexend Deca Medium" pitchFamily="2" charset="77"/>
              </a:defRPr>
            </a:lvl4pPr>
            <a:lvl5pPr>
              <a:defRPr sz="1400" b="0" i="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22A67AC1-233F-6A8C-85F1-0A4939B6BD02}"/>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6" name="Straight Connector 15">
            <a:extLst>
              <a:ext uri="{FF2B5EF4-FFF2-40B4-BE49-F238E27FC236}">
                <a16:creationId xmlns:a16="http://schemas.microsoft.com/office/drawing/2014/main" id="{EE0797EF-9ADC-52E1-1DFE-33B618E99F1B}"/>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5D4399B-42D3-DBD4-F105-6F292B084A99}"/>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21" name="Picture 20" descr="A blue and black logo&#10;&#10;Description automatically generated">
            <a:extLst>
              <a:ext uri="{FF2B5EF4-FFF2-40B4-BE49-F238E27FC236}">
                <a16:creationId xmlns:a16="http://schemas.microsoft.com/office/drawing/2014/main" id="{EB44DD6F-FA99-83C9-F293-C824D8258569}"/>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5" name="Text Placeholder 4">
            <a:extLst>
              <a:ext uri="{FF2B5EF4-FFF2-40B4-BE49-F238E27FC236}">
                <a16:creationId xmlns:a16="http://schemas.microsoft.com/office/drawing/2014/main" id="{1DD9B533-E4A7-A507-FE9C-AF735768F1BB}"/>
              </a:ext>
            </a:extLst>
          </p:cNvPr>
          <p:cNvSpPr>
            <a:spLocks noGrp="1"/>
          </p:cNvSpPr>
          <p:nvPr>
            <p:ph type="body" sz="quarter" idx="27" hasCustomPrompt="1"/>
          </p:nvPr>
        </p:nvSpPr>
        <p:spPr>
          <a:xfrm>
            <a:off x="377825" y="2765425"/>
            <a:ext cx="2541600" cy="663575"/>
          </a:xfrm>
        </p:spPr>
        <p:txBody>
          <a:bodyPr>
            <a:normAutofit/>
          </a:bodyPr>
          <a:lstStyle>
            <a:lvl1pPr>
              <a:defRPr sz="1800" b="0" i="0">
                <a:latin typeface="Lexend Deca SemiBold" pitchFamily="2" charset="77"/>
              </a:defRPr>
            </a:lvl1pPr>
            <a:lvl2pPr>
              <a:defRPr>
                <a:latin typeface="Lexend Deca Medium" pitchFamily="2" charset="77"/>
              </a:defRPr>
            </a:lvl2pPr>
            <a:lvl3pPr>
              <a:defRPr>
                <a:latin typeface="Lexend Deca Medium" pitchFamily="2" charset="77"/>
              </a:defRPr>
            </a:lvl3pPr>
            <a:lvl4pPr>
              <a:defRPr>
                <a:latin typeface="Lexend Deca Medium" pitchFamily="2" charset="77"/>
              </a:defRPr>
            </a:lvl4pPr>
            <a:lvl5pPr>
              <a:defRPr>
                <a:latin typeface="Lexend Deca Medium" pitchFamily="2" charset="77"/>
              </a:defRPr>
            </a:lvl5pPr>
          </a:lstStyle>
          <a:p>
            <a:pPr lvl="0"/>
            <a:r>
              <a:rPr lang="en-GB"/>
              <a:t>Heading 18pt</a:t>
            </a:r>
            <a:endParaRPr lang="en-US"/>
          </a:p>
        </p:txBody>
      </p:sp>
      <p:sp>
        <p:nvSpPr>
          <p:cNvPr id="12" name="Text Placeholder 11">
            <a:extLst>
              <a:ext uri="{FF2B5EF4-FFF2-40B4-BE49-F238E27FC236}">
                <a16:creationId xmlns:a16="http://schemas.microsoft.com/office/drawing/2014/main" id="{F446D9C4-D4FA-C122-B273-472B779F6E5A}"/>
              </a:ext>
            </a:extLst>
          </p:cNvPr>
          <p:cNvSpPr>
            <a:spLocks noGrp="1"/>
          </p:cNvSpPr>
          <p:nvPr>
            <p:ph type="body" sz="quarter" idx="28" hasCustomPrompt="1"/>
          </p:nvPr>
        </p:nvSpPr>
        <p:spPr>
          <a:xfrm>
            <a:off x="3795713" y="2765425"/>
            <a:ext cx="2541587" cy="663575"/>
          </a:xfrm>
        </p:spPr>
        <p:txBody>
          <a:bodyPr>
            <a:normAutofit/>
          </a:bodyPr>
          <a:lstStyle>
            <a:lvl1pPr>
              <a:defRPr sz="1800" b="0" i="0">
                <a:latin typeface="Lexend Deca SemiBold" pitchFamily="2" charset="77"/>
              </a:defRPr>
            </a:lvl1pPr>
            <a:lvl2pPr>
              <a:defRPr>
                <a:latin typeface="Lexend Deca Medium" pitchFamily="2" charset="77"/>
              </a:defRPr>
            </a:lvl2pPr>
            <a:lvl3pPr>
              <a:defRPr>
                <a:latin typeface="Lexend Deca Medium" pitchFamily="2" charset="77"/>
              </a:defRPr>
            </a:lvl3pPr>
            <a:lvl4pPr>
              <a:defRPr>
                <a:latin typeface="Lexend Deca Medium" pitchFamily="2" charset="77"/>
              </a:defRPr>
            </a:lvl4pPr>
            <a:lvl5pPr>
              <a:defRPr>
                <a:latin typeface="Lexend Deca Medium" pitchFamily="2" charset="77"/>
              </a:defRPr>
            </a:lvl5pPr>
          </a:lstStyle>
          <a:p>
            <a:pPr lvl="0"/>
            <a:r>
              <a:rPr lang="en-GB"/>
              <a:t>Heading 18pt</a:t>
            </a:r>
            <a:endParaRPr lang="en-US"/>
          </a:p>
        </p:txBody>
      </p:sp>
      <p:sp>
        <p:nvSpPr>
          <p:cNvPr id="15" name="Text Placeholder 14">
            <a:extLst>
              <a:ext uri="{FF2B5EF4-FFF2-40B4-BE49-F238E27FC236}">
                <a16:creationId xmlns:a16="http://schemas.microsoft.com/office/drawing/2014/main" id="{17A0CB09-66D5-80D8-FEB9-306F98B126C8}"/>
              </a:ext>
            </a:extLst>
          </p:cNvPr>
          <p:cNvSpPr>
            <a:spLocks noGrp="1"/>
          </p:cNvSpPr>
          <p:nvPr>
            <p:ph type="body" sz="quarter" idx="29" hasCustomPrompt="1"/>
          </p:nvPr>
        </p:nvSpPr>
        <p:spPr>
          <a:xfrm>
            <a:off x="7212013" y="2765425"/>
            <a:ext cx="2541587" cy="663575"/>
          </a:xfrm>
        </p:spPr>
        <p:txBody>
          <a:bodyPr>
            <a:normAutofit/>
          </a:bodyPr>
          <a:lstStyle>
            <a:lvl1pPr>
              <a:defRPr sz="1800" b="1" i="0">
                <a:latin typeface="Lexend Deca SemiBold" pitchFamily="2" charset="77"/>
              </a:defRPr>
            </a:lvl1pPr>
            <a:lvl2pPr>
              <a:defRPr>
                <a:latin typeface="Lexend Deca Medium" pitchFamily="2" charset="77"/>
              </a:defRPr>
            </a:lvl2pPr>
            <a:lvl3pPr>
              <a:defRPr>
                <a:latin typeface="Lexend Deca Medium" pitchFamily="2" charset="77"/>
              </a:defRPr>
            </a:lvl3pPr>
            <a:lvl4pPr>
              <a:defRPr>
                <a:latin typeface="Lexend Deca Medium" pitchFamily="2" charset="77"/>
              </a:defRPr>
            </a:lvl4pPr>
            <a:lvl5pPr>
              <a:defRPr>
                <a:latin typeface="Lexend Deca Medium" pitchFamily="2" charset="77"/>
              </a:defRPr>
            </a:lvl5pPr>
          </a:lstStyle>
          <a:p>
            <a:pPr lvl="0"/>
            <a:r>
              <a:rPr lang="en-GB"/>
              <a:t>Heading 18pt</a:t>
            </a:r>
            <a:endParaRPr lang="en-US"/>
          </a:p>
        </p:txBody>
      </p:sp>
    </p:spTree>
    <p:extLst>
      <p:ext uri="{BB962C8B-B14F-4D97-AF65-F5344CB8AC3E}">
        <p14:creationId xmlns:p14="http://schemas.microsoft.com/office/powerpoint/2010/main" val="343497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2390">
          <p15:clr>
            <a:srgbClr val="FBAE40"/>
          </p15:clr>
        </p15:guide>
        <p15:guide id="5" pos="4543">
          <p15:clr>
            <a:srgbClr val="FBAE40"/>
          </p15:clr>
        </p15:guide>
        <p15:guide id="6" pos="6146">
          <p15:clr>
            <a:srgbClr val="FBAE40"/>
          </p15:clr>
        </p15:guide>
        <p15:guide id="7" pos="6638">
          <p15:clr>
            <a:srgbClr val="FBAE40"/>
          </p15:clr>
        </p15:guide>
        <p15:guide id="9" pos="7442">
          <p15:clr>
            <a:srgbClr val="FBAE40"/>
          </p15:clr>
        </p15:guide>
        <p15:guide id="11" orient="horz" pos="3626">
          <p15:clr>
            <a:srgbClr val="FBAE40"/>
          </p15:clr>
        </p15:guide>
        <p15:guide id="12" pos="3990">
          <p15:clr>
            <a:srgbClr val="FBAE40"/>
          </p15:clr>
        </p15:guide>
        <p15:guide id="13" pos="1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for numbers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8148320" y="3463926"/>
            <a:ext cx="2390400"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Content Placeholder 2">
            <a:extLst>
              <a:ext uri="{FF2B5EF4-FFF2-40B4-BE49-F238E27FC236}">
                <a16:creationId xmlns:a16="http://schemas.microsoft.com/office/drawing/2014/main" id="{B714934E-4B56-C113-F724-1CF3F7C466FC}"/>
              </a:ext>
            </a:extLst>
          </p:cNvPr>
          <p:cNvSpPr>
            <a:spLocks noGrp="1"/>
          </p:cNvSpPr>
          <p:nvPr>
            <p:ph idx="21" hasCustomPrompt="1"/>
          </p:nvPr>
        </p:nvSpPr>
        <p:spPr>
          <a:xfrm>
            <a:off x="2967990"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6" name="Content Placeholder 2">
            <a:extLst>
              <a:ext uri="{FF2B5EF4-FFF2-40B4-BE49-F238E27FC236}">
                <a16:creationId xmlns:a16="http://schemas.microsoft.com/office/drawing/2014/main" id="{2B2B5254-0A9B-B35F-2507-B8097C1B5302}"/>
              </a:ext>
            </a:extLst>
          </p:cNvPr>
          <p:cNvSpPr>
            <a:spLocks noGrp="1"/>
          </p:cNvSpPr>
          <p:nvPr>
            <p:ph idx="23" hasCustomPrompt="1"/>
          </p:nvPr>
        </p:nvSpPr>
        <p:spPr>
          <a:xfrm>
            <a:off x="5558155"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16DC4B35-0351-2ACD-BAD8-74C429A43C7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8" name="Straight Connector 17">
            <a:extLst>
              <a:ext uri="{FF2B5EF4-FFF2-40B4-BE49-F238E27FC236}">
                <a16:creationId xmlns:a16="http://schemas.microsoft.com/office/drawing/2014/main" id="{A5B0510D-9BE9-CC99-6075-B27709015B7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0E1C4C5-739A-03D6-7BE7-93F169A62659}"/>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24" name="Picture 23" descr="A blue and black logo&#10;&#10;Description automatically generated">
            <a:extLst>
              <a:ext uri="{FF2B5EF4-FFF2-40B4-BE49-F238E27FC236}">
                <a16:creationId xmlns:a16="http://schemas.microsoft.com/office/drawing/2014/main" id="{35215D83-4146-9B3B-1E95-5B604133F1E1}"/>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4" name="Picture Placeholder 3">
            <a:extLst>
              <a:ext uri="{FF2B5EF4-FFF2-40B4-BE49-F238E27FC236}">
                <a16:creationId xmlns:a16="http://schemas.microsoft.com/office/drawing/2014/main" id="{B1381C94-1671-1F39-4362-371A98AFC9D1}"/>
              </a:ext>
            </a:extLst>
          </p:cNvPr>
          <p:cNvSpPr>
            <a:spLocks noGrp="1"/>
          </p:cNvSpPr>
          <p:nvPr>
            <p:ph type="pic" sz="quarter" idx="27"/>
          </p:nvPr>
        </p:nvSpPr>
        <p:spPr>
          <a:xfrm>
            <a:off x="377824" y="2765425"/>
            <a:ext cx="1314000" cy="663575"/>
          </a:xfrm>
        </p:spPr>
        <p:txBody>
          <a:bodyPr/>
          <a:lstStyle/>
          <a:p>
            <a:endParaRPr lang="en-US"/>
          </a:p>
        </p:txBody>
      </p:sp>
      <p:sp>
        <p:nvSpPr>
          <p:cNvPr id="6" name="Picture Placeholder 5">
            <a:extLst>
              <a:ext uri="{FF2B5EF4-FFF2-40B4-BE49-F238E27FC236}">
                <a16:creationId xmlns:a16="http://schemas.microsoft.com/office/drawing/2014/main" id="{6FC4E6F0-BF45-5D85-72F0-0BD47A133DF1}"/>
              </a:ext>
            </a:extLst>
          </p:cNvPr>
          <p:cNvSpPr>
            <a:spLocks noGrp="1"/>
          </p:cNvSpPr>
          <p:nvPr>
            <p:ph type="pic" sz="quarter" idx="28"/>
          </p:nvPr>
        </p:nvSpPr>
        <p:spPr>
          <a:xfrm>
            <a:off x="2968625" y="2765425"/>
            <a:ext cx="1314000" cy="663575"/>
          </a:xfrm>
        </p:spPr>
        <p:txBody>
          <a:bodyPr/>
          <a:lstStyle/>
          <a:p>
            <a:endParaRPr lang="en-US"/>
          </a:p>
        </p:txBody>
      </p:sp>
      <p:sp>
        <p:nvSpPr>
          <p:cNvPr id="10" name="Picture Placeholder 9">
            <a:extLst>
              <a:ext uri="{FF2B5EF4-FFF2-40B4-BE49-F238E27FC236}">
                <a16:creationId xmlns:a16="http://schemas.microsoft.com/office/drawing/2014/main" id="{4877B6E1-EC35-4102-F62C-3578BDF49E44}"/>
              </a:ext>
            </a:extLst>
          </p:cNvPr>
          <p:cNvSpPr>
            <a:spLocks noGrp="1"/>
          </p:cNvSpPr>
          <p:nvPr>
            <p:ph type="pic" sz="quarter" idx="29"/>
          </p:nvPr>
        </p:nvSpPr>
        <p:spPr>
          <a:xfrm>
            <a:off x="5557837" y="2765425"/>
            <a:ext cx="1314000" cy="663575"/>
          </a:xfrm>
        </p:spPr>
        <p:txBody>
          <a:bodyPr/>
          <a:lstStyle/>
          <a:p>
            <a:endParaRPr lang="en-US"/>
          </a:p>
        </p:txBody>
      </p:sp>
      <p:sp>
        <p:nvSpPr>
          <p:cNvPr id="13" name="Picture Placeholder 12">
            <a:extLst>
              <a:ext uri="{FF2B5EF4-FFF2-40B4-BE49-F238E27FC236}">
                <a16:creationId xmlns:a16="http://schemas.microsoft.com/office/drawing/2014/main" id="{39DE32C6-4D9E-E627-3C18-0EC1E035F431}"/>
              </a:ext>
            </a:extLst>
          </p:cNvPr>
          <p:cNvSpPr>
            <a:spLocks noGrp="1"/>
          </p:cNvSpPr>
          <p:nvPr>
            <p:ph type="pic" sz="quarter" idx="30"/>
          </p:nvPr>
        </p:nvSpPr>
        <p:spPr>
          <a:xfrm>
            <a:off x="8150400" y="2764800"/>
            <a:ext cx="1314000" cy="663575"/>
          </a:xfrm>
        </p:spPr>
        <p:txBody>
          <a:bodyPr/>
          <a:lstStyle/>
          <a:p>
            <a:endParaRPr lang="en-US"/>
          </a:p>
        </p:txBody>
      </p:sp>
    </p:spTree>
    <p:extLst>
      <p:ext uri="{BB962C8B-B14F-4D97-AF65-F5344CB8AC3E}">
        <p14:creationId xmlns:p14="http://schemas.microsoft.com/office/powerpoint/2010/main" val="8992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1866">
          <p15:clr>
            <a:srgbClr val="FBAE40"/>
          </p15:clr>
        </p15:guide>
        <p15:guide id="5" pos="5008">
          <p15:clr>
            <a:srgbClr val="FBAE40"/>
          </p15:clr>
        </p15:guide>
        <p15:guide id="6" pos="5130">
          <p15:clr>
            <a:srgbClr val="FBAE40"/>
          </p15:clr>
        </p15:guide>
        <p15:guide id="7" pos="6638">
          <p15:clr>
            <a:srgbClr val="FBAE40"/>
          </p15:clr>
        </p15:guide>
        <p15:guide id="9" pos="7442">
          <p15:clr>
            <a:srgbClr val="FBAE40"/>
          </p15:clr>
        </p15:guide>
        <p15:guide id="11" orient="horz" pos="3626">
          <p15:clr>
            <a:srgbClr val="FBAE40"/>
          </p15:clr>
        </p15:guide>
        <p15:guide id="12" pos="3498">
          <p15:clr>
            <a:srgbClr val="FBAE40"/>
          </p15:clr>
        </p15:guide>
        <p15:guide id="13" pos="1744">
          <p15:clr>
            <a:srgbClr val="FBAE40"/>
          </p15:clr>
        </p15:guide>
        <p15:guide id="14" pos="33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heading - yellow ed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FFE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61E7016-99C0-BD66-704B-A3356984730B}"/>
              </a:ext>
            </a:extLst>
          </p:cNvPr>
          <p:cNvSpPr>
            <a:spLocks noGrp="1"/>
          </p:cNvSpPr>
          <p:nvPr>
            <p:ph idx="1" hasCustomPrompt="1"/>
          </p:nvPr>
        </p:nvSpPr>
        <p:spPr>
          <a:xfrm>
            <a:off x="377825"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9" name="Content Placeholder 2">
            <a:extLst>
              <a:ext uri="{FF2B5EF4-FFF2-40B4-BE49-F238E27FC236}">
                <a16:creationId xmlns:a16="http://schemas.microsoft.com/office/drawing/2014/main" id="{2C4C4443-C1CB-3036-34D9-235BA73926E3}"/>
              </a:ext>
            </a:extLst>
          </p:cNvPr>
          <p:cNvSpPr>
            <a:spLocks noGrp="1"/>
          </p:cNvSpPr>
          <p:nvPr>
            <p:ph idx="13" hasCustomPrompt="1"/>
          </p:nvPr>
        </p:nvSpPr>
        <p:spPr>
          <a:xfrm>
            <a:off x="8148320" y="3463926"/>
            <a:ext cx="2390400" cy="2292346"/>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4" name="Content Placeholder 2">
            <a:extLst>
              <a:ext uri="{FF2B5EF4-FFF2-40B4-BE49-F238E27FC236}">
                <a16:creationId xmlns:a16="http://schemas.microsoft.com/office/drawing/2014/main" id="{B714934E-4B56-C113-F724-1CF3F7C466FC}"/>
              </a:ext>
            </a:extLst>
          </p:cNvPr>
          <p:cNvSpPr>
            <a:spLocks noGrp="1"/>
          </p:cNvSpPr>
          <p:nvPr>
            <p:ph idx="21" hasCustomPrompt="1"/>
          </p:nvPr>
        </p:nvSpPr>
        <p:spPr>
          <a:xfrm>
            <a:off x="2967990"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6" name="Content Placeholder 2">
            <a:extLst>
              <a:ext uri="{FF2B5EF4-FFF2-40B4-BE49-F238E27FC236}">
                <a16:creationId xmlns:a16="http://schemas.microsoft.com/office/drawing/2014/main" id="{2B2B5254-0A9B-B35F-2507-B8097C1B5302}"/>
              </a:ext>
            </a:extLst>
          </p:cNvPr>
          <p:cNvSpPr>
            <a:spLocks noGrp="1"/>
          </p:cNvSpPr>
          <p:nvPr>
            <p:ph idx="23" hasCustomPrompt="1"/>
          </p:nvPr>
        </p:nvSpPr>
        <p:spPr>
          <a:xfrm>
            <a:off x="5558155" y="3463926"/>
            <a:ext cx="2390400" cy="2292350"/>
          </a:xfrm>
        </p:spPr>
        <p:txBody>
          <a:bodyPr>
            <a:normAutofit/>
          </a:bodyPr>
          <a:lstStyle>
            <a:lvl1pPr>
              <a:defRPr sz="1400" b="1" i="0">
                <a:latin typeface="Lexend Deca SemiBold" pitchFamily="2" charset="77"/>
              </a:defRPr>
            </a:lvl1pPr>
            <a:lvl4pPr>
              <a:defRPr sz="1400">
                <a:latin typeface="Lexend Deca Medium" pitchFamily="2" charset="77"/>
              </a:defRPr>
            </a:lvl4pPr>
            <a:lvl5pPr>
              <a:defRPr sz="1400">
                <a:latin typeface="Lexend Deca Medium" pitchFamily="2" charset="77"/>
              </a:defRPr>
            </a:lvl5pPr>
          </a:lstStyle>
          <a:p>
            <a:pPr lvl="0"/>
            <a:r>
              <a:rPr lang="en-GB"/>
              <a:t>Heading 14pt semi bold</a:t>
            </a:r>
          </a:p>
          <a:p>
            <a:pPr lvl="3"/>
            <a:r>
              <a:rPr lang="en-GB"/>
              <a:t>Bullet / 14pt regular</a:t>
            </a:r>
          </a:p>
          <a:p>
            <a:pPr lvl="4"/>
            <a:r>
              <a:rPr lang="en-GB"/>
              <a:t>Bullet / 14pt regular</a:t>
            </a:r>
            <a:endParaRPr lang="en-US"/>
          </a:p>
        </p:txBody>
      </p:sp>
      <p:sp>
        <p:nvSpPr>
          <p:cNvPr id="11" name="Slide Number Placeholder 7">
            <a:extLst>
              <a:ext uri="{FF2B5EF4-FFF2-40B4-BE49-F238E27FC236}">
                <a16:creationId xmlns:a16="http://schemas.microsoft.com/office/drawing/2014/main" id="{16DC4B35-0351-2ACD-BAD8-74C429A43C73}"/>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a:t>
            </a:fld>
            <a:endParaRPr lang="en-GB"/>
          </a:p>
        </p:txBody>
      </p:sp>
      <p:cxnSp>
        <p:nvCxnSpPr>
          <p:cNvPr id="18" name="Straight Connector 17">
            <a:extLst>
              <a:ext uri="{FF2B5EF4-FFF2-40B4-BE49-F238E27FC236}">
                <a16:creationId xmlns:a16="http://schemas.microsoft.com/office/drawing/2014/main" id="{A5B0510D-9BE9-CC99-6075-B27709015B7E}"/>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0E1C4C5-739A-03D6-7BE7-93F169A62659}"/>
              </a:ext>
            </a:extLst>
          </p:cNvPr>
          <p:cNvSpPr>
            <a:spLocks noGrp="1"/>
          </p:cNvSpPr>
          <p:nvPr>
            <p:ph type="ctrTitle" hasCustomPrompt="1"/>
          </p:nvPr>
        </p:nvSpPr>
        <p:spPr>
          <a:xfrm>
            <a:off x="377826" y="1350000"/>
            <a:ext cx="571817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Title</a:t>
            </a:r>
          </a:p>
        </p:txBody>
      </p:sp>
      <p:pic>
        <p:nvPicPr>
          <p:cNvPr id="24" name="Picture 23" descr="A blue and black logo&#10;&#10;Description automatically generated">
            <a:extLst>
              <a:ext uri="{FF2B5EF4-FFF2-40B4-BE49-F238E27FC236}">
                <a16:creationId xmlns:a16="http://schemas.microsoft.com/office/drawing/2014/main" id="{35215D83-4146-9B3B-1E95-5B604133F1E1}"/>
              </a:ext>
            </a:extLst>
          </p:cNvPr>
          <p:cNvPicPr>
            <a:picLocks noChangeAspect="1"/>
          </p:cNvPicPr>
          <p:nvPr userDrawn="1"/>
        </p:nvPicPr>
        <p:blipFill>
          <a:blip r:embed="rId2"/>
          <a:stretch>
            <a:fillRect/>
          </a:stretch>
        </p:blipFill>
        <p:spPr>
          <a:xfrm>
            <a:off x="377999" y="378000"/>
            <a:ext cx="1800000" cy="404007"/>
          </a:xfrm>
          <a:prstGeom prst="rect">
            <a:avLst/>
          </a:prstGeom>
        </p:spPr>
      </p:pic>
      <p:sp>
        <p:nvSpPr>
          <p:cNvPr id="5" name="Text Placeholder 4">
            <a:extLst>
              <a:ext uri="{FF2B5EF4-FFF2-40B4-BE49-F238E27FC236}">
                <a16:creationId xmlns:a16="http://schemas.microsoft.com/office/drawing/2014/main" id="{4F29363E-52CE-C664-0DAF-5467484FECA0}"/>
              </a:ext>
            </a:extLst>
          </p:cNvPr>
          <p:cNvSpPr>
            <a:spLocks noGrp="1"/>
          </p:cNvSpPr>
          <p:nvPr>
            <p:ph type="body" sz="quarter" idx="31" hasCustomPrompt="1"/>
          </p:nvPr>
        </p:nvSpPr>
        <p:spPr>
          <a:xfrm>
            <a:off x="377825" y="2765425"/>
            <a:ext cx="2390775" cy="663575"/>
          </a:xfrm>
        </p:spPr>
        <p:txBody>
          <a:bodyPr>
            <a:normAutofit/>
          </a:bodyPr>
          <a:lstStyle>
            <a:lvl1pPr>
              <a:defRPr sz="1800" b="0" i="0">
                <a:latin typeface="Lexend Deca SemiBold" pitchFamily="2" charset="77"/>
              </a:defRPr>
            </a:lvl1pPr>
            <a:lvl2pPr>
              <a:defRPr b="0" i="0">
                <a:latin typeface="Lexend Deca SemiBold" pitchFamily="2" charset="77"/>
              </a:defRPr>
            </a:lvl2pPr>
            <a:lvl3pPr>
              <a:defRPr b="0" i="0">
                <a:latin typeface="Lexend Deca SemiBold" pitchFamily="2" charset="77"/>
              </a:defRPr>
            </a:lvl3pPr>
            <a:lvl4pPr>
              <a:defRPr b="0" i="0">
                <a:latin typeface="Lexend Deca SemiBold" pitchFamily="2" charset="77"/>
              </a:defRPr>
            </a:lvl4pPr>
            <a:lvl5pPr>
              <a:defRPr b="0" i="0">
                <a:latin typeface="Lexend Deca SemiBold" pitchFamily="2" charset="77"/>
              </a:defRPr>
            </a:lvl5pPr>
          </a:lstStyle>
          <a:p>
            <a:pPr lvl="0"/>
            <a:r>
              <a:rPr lang="en-GB"/>
              <a:t>Heading 18pt</a:t>
            </a:r>
            <a:endParaRPr lang="en-US"/>
          </a:p>
        </p:txBody>
      </p:sp>
      <p:sp>
        <p:nvSpPr>
          <p:cNvPr id="8" name="Text Placeholder 4">
            <a:extLst>
              <a:ext uri="{FF2B5EF4-FFF2-40B4-BE49-F238E27FC236}">
                <a16:creationId xmlns:a16="http://schemas.microsoft.com/office/drawing/2014/main" id="{38F6B694-EB00-450C-0AAB-F3EFEDFC2BF7}"/>
              </a:ext>
            </a:extLst>
          </p:cNvPr>
          <p:cNvSpPr>
            <a:spLocks noGrp="1"/>
          </p:cNvSpPr>
          <p:nvPr>
            <p:ph type="body" sz="quarter" idx="32" hasCustomPrompt="1"/>
          </p:nvPr>
        </p:nvSpPr>
        <p:spPr>
          <a:xfrm>
            <a:off x="2966400" y="2764799"/>
            <a:ext cx="2390775" cy="663575"/>
          </a:xfrm>
        </p:spPr>
        <p:txBody>
          <a:bodyPr>
            <a:normAutofit/>
          </a:bodyPr>
          <a:lstStyle>
            <a:lvl1pPr>
              <a:defRPr sz="1800" b="0" i="0">
                <a:latin typeface="Lexend Deca SemiBold" pitchFamily="2" charset="77"/>
              </a:defRPr>
            </a:lvl1pPr>
            <a:lvl2pPr>
              <a:defRPr b="0" i="0">
                <a:latin typeface="Lexend Deca SemiBold" pitchFamily="2" charset="77"/>
              </a:defRPr>
            </a:lvl2pPr>
            <a:lvl3pPr>
              <a:defRPr b="0" i="0">
                <a:latin typeface="Lexend Deca SemiBold" pitchFamily="2" charset="77"/>
              </a:defRPr>
            </a:lvl3pPr>
            <a:lvl4pPr>
              <a:defRPr b="0" i="0">
                <a:latin typeface="Lexend Deca SemiBold" pitchFamily="2" charset="77"/>
              </a:defRPr>
            </a:lvl4pPr>
            <a:lvl5pPr>
              <a:defRPr b="0" i="0">
                <a:latin typeface="Lexend Deca SemiBold" pitchFamily="2" charset="77"/>
              </a:defRPr>
            </a:lvl5pPr>
          </a:lstStyle>
          <a:p>
            <a:pPr lvl="0"/>
            <a:r>
              <a:rPr lang="en-GB"/>
              <a:t>Heading 18pt</a:t>
            </a:r>
            <a:endParaRPr lang="en-US"/>
          </a:p>
        </p:txBody>
      </p:sp>
      <p:sp>
        <p:nvSpPr>
          <p:cNvPr id="12" name="Text Placeholder 4">
            <a:extLst>
              <a:ext uri="{FF2B5EF4-FFF2-40B4-BE49-F238E27FC236}">
                <a16:creationId xmlns:a16="http://schemas.microsoft.com/office/drawing/2014/main" id="{1245D8D7-E2AF-1ED9-37F2-2D1D9A360691}"/>
              </a:ext>
            </a:extLst>
          </p:cNvPr>
          <p:cNvSpPr>
            <a:spLocks noGrp="1"/>
          </p:cNvSpPr>
          <p:nvPr>
            <p:ph type="body" sz="quarter" idx="33" hasCustomPrompt="1"/>
          </p:nvPr>
        </p:nvSpPr>
        <p:spPr>
          <a:xfrm>
            <a:off x="5558155" y="2764800"/>
            <a:ext cx="2390775" cy="663575"/>
          </a:xfrm>
        </p:spPr>
        <p:txBody>
          <a:bodyPr>
            <a:normAutofit/>
          </a:bodyPr>
          <a:lstStyle>
            <a:lvl1pPr>
              <a:defRPr sz="1800" b="0" i="0">
                <a:latin typeface="Lexend Deca SemiBold" pitchFamily="2" charset="77"/>
              </a:defRPr>
            </a:lvl1pPr>
            <a:lvl2pPr>
              <a:defRPr b="0" i="0">
                <a:latin typeface="Lexend Deca SemiBold" pitchFamily="2" charset="77"/>
              </a:defRPr>
            </a:lvl2pPr>
            <a:lvl3pPr>
              <a:defRPr b="0" i="0">
                <a:latin typeface="Lexend Deca SemiBold" pitchFamily="2" charset="77"/>
              </a:defRPr>
            </a:lvl3pPr>
            <a:lvl4pPr>
              <a:defRPr b="0" i="0">
                <a:latin typeface="Lexend Deca SemiBold" pitchFamily="2" charset="77"/>
              </a:defRPr>
            </a:lvl4pPr>
            <a:lvl5pPr>
              <a:defRPr b="0" i="0">
                <a:latin typeface="Lexend Deca SemiBold" pitchFamily="2" charset="77"/>
              </a:defRPr>
            </a:lvl5pPr>
          </a:lstStyle>
          <a:p>
            <a:pPr lvl="0"/>
            <a:r>
              <a:rPr lang="en-GB"/>
              <a:t>Heading 18pt</a:t>
            </a:r>
            <a:endParaRPr lang="en-US"/>
          </a:p>
        </p:txBody>
      </p:sp>
      <p:sp>
        <p:nvSpPr>
          <p:cNvPr id="15" name="Text Placeholder 4">
            <a:extLst>
              <a:ext uri="{FF2B5EF4-FFF2-40B4-BE49-F238E27FC236}">
                <a16:creationId xmlns:a16="http://schemas.microsoft.com/office/drawing/2014/main" id="{31E9CE19-5206-F234-D4B0-59A3F4114260}"/>
              </a:ext>
            </a:extLst>
          </p:cNvPr>
          <p:cNvSpPr>
            <a:spLocks noGrp="1"/>
          </p:cNvSpPr>
          <p:nvPr>
            <p:ph type="body" sz="quarter" idx="34" hasCustomPrompt="1"/>
          </p:nvPr>
        </p:nvSpPr>
        <p:spPr>
          <a:xfrm>
            <a:off x="8146800" y="2764800"/>
            <a:ext cx="2390775" cy="663575"/>
          </a:xfrm>
        </p:spPr>
        <p:txBody>
          <a:bodyPr>
            <a:normAutofit/>
          </a:bodyPr>
          <a:lstStyle>
            <a:lvl1pPr>
              <a:defRPr sz="1800" b="0" i="0">
                <a:latin typeface="Lexend Deca SemiBold" pitchFamily="2" charset="77"/>
              </a:defRPr>
            </a:lvl1pPr>
            <a:lvl2pPr>
              <a:defRPr b="0" i="0">
                <a:latin typeface="Lexend Deca SemiBold" pitchFamily="2" charset="77"/>
              </a:defRPr>
            </a:lvl2pPr>
            <a:lvl3pPr>
              <a:defRPr b="0" i="0">
                <a:latin typeface="Lexend Deca SemiBold" pitchFamily="2" charset="77"/>
              </a:defRPr>
            </a:lvl3pPr>
            <a:lvl4pPr>
              <a:defRPr b="0" i="0">
                <a:latin typeface="Lexend Deca SemiBold" pitchFamily="2" charset="77"/>
              </a:defRPr>
            </a:lvl4pPr>
            <a:lvl5pPr>
              <a:defRPr b="0" i="0">
                <a:latin typeface="Lexend Deca SemiBold" pitchFamily="2" charset="77"/>
              </a:defRPr>
            </a:lvl5pPr>
          </a:lstStyle>
          <a:p>
            <a:pPr lvl="0"/>
            <a:r>
              <a:rPr lang="en-GB"/>
              <a:t>Heading 18pt</a:t>
            </a:r>
            <a:endParaRPr lang="en-US"/>
          </a:p>
        </p:txBody>
      </p:sp>
    </p:spTree>
    <p:extLst>
      <p:ext uri="{BB962C8B-B14F-4D97-AF65-F5344CB8AC3E}">
        <p14:creationId xmlns:p14="http://schemas.microsoft.com/office/powerpoint/2010/main" val="40029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4" pos="1866">
          <p15:clr>
            <a:srgbClr val="FBAE40"/>
          </p15:clr>
        </p15:guide>
        <p15:guide id="5" pos="5008">
          <p15:clr>
            <a:srgbClr val="FBAE40"/>
          </p15:clr>
        </p15:guide>
        <p15:guide id="6" pos="5130">
          <p15:clr>
            <a:srgbClr val="FBAE40"/>
          </p15:clr>
        </p15:guide>
        <p15:guide id="7" pos="6638">
          <p15:clr>
            <a:srgbClr val="FBAE40"/>
          </p15:clr>
        </p15:guide>
        <p15:guide id="9" pos="7442">
          <p15:clr>
            <a:srgbClr val="FBAE40"/>
          </p15:clr>
        </p15:guide>
        <p15:guide id="11" orient="horz" pos="3626">
          <p15:clr>
            <a:srgbClr val="FBAE40"/>
          </p15:clr>
        </p15:guide>
        <p15:guide id="12" pos="3498">
          <p15:clr>
            <a:srgbClr val="FBAE40"/>
          </p15:clr>
        </p15:guide>
        <p15:guide id="13" pos="1744">
          <p15:clr>
            <a:srgbClr val="FBAE40"/>
          </p15:clr>
        </p15:guide>
        <p15:guide id="14" pos="33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D9F33F-F06E-C331-EDF3-2FDE7B3D9680}"/>
              </a:ext>
            </a:extLst>
          </p:cNvPr>
          <p:cNvSpPr/>
          <p:nvPr userDrawn="1"/>
        </p:nvSpPr>
        <p:spPr>
          <a:xfrm>
            <a:off x="10918825" y="-1"/>
            <a:ext cx="1273175" cy="6858000"/>
          </a:xfrm>
          <a:prstGeom prst="rect">
            <a:avLst/>
          </a:prstGeom>
          <a:solidFill>
            <a:srgbClr val="10A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73558777-FC97-EE44-2CE3-2BF4053841BD}"/>
              </a:ext>
            </a:extLst>
          </p:cNvPr>
          <p:cNvSpPr>
            <a:spLocks noGrp="1"/>
          </p:cNvSpPr>
          <p:nvPr>
            <p:ph type="dt" sz="half" idx="10"/>
          </p:nvPr>
        </p:nvSpPr>
        <p:spPr/>
        <p:txBody>
          <a:bodyPr/>
          <a:lstStyle/>
          <a:p>
            <a:r>
              <a:rPr lang="en-GB"/>
              <a:t>&lt;D Month YYYY&gt;</a:t>
            </a:r>
          </a:p>
        </p:txBody>
      </p:sp>
      <p:sp>
        <p:nvSpPr>
          <p:cNvPr id="5" name="Footer Placeholder 4">
            <a:extLst>
              <a:ext uri="{FF2B5EF4-FFF2-40B4-BE49-F238E27FC236}">
                <a16:creationId xmlns:a16="http://schemas.microsoft.com/office/drawing/2014/main" id="{C99A4E87-B914-01E6-ABEC-5E3FD3873C5E}"/>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E004A0C8-0FA6-CC1D-F452-220703746C94}"/>
              </a:ext>
            </a:extLst>
          </p:cNvPr>
          <p:cNvSpPr>
            <a:spLocks noGrp="1"/>
          </p:cNvSpPr>
          <p:nvPr>
            <p:ph type="sldNum" sz="quarter" idx="12"/>
          </p:nvPr>
        </p:nvSpPr>
        <p:spPr/>
        <p:txBody>
          <a:bodyPr/>
          <a:lstStyle/>
          <a:p>
            <a:fld id="{5B3B6E8B-FAF9-6E49-9466-6F54E744055B}" type="slidenum">
              <a:rPr lang="en-GB" smtClean="0"/>
              <a:t>‹#›</a:t>
            </a:fld>
            <a:endParaRPr lang="en-GB"/>
          </a:p>
        </p:txBody>
      </p:sp>
      <p:cxnSp>
        <p:nvCxnSpPr>
          <p:cNvPr id="8" name="Straight Connector 7">
            <a:extLst>
              <a:ext uri="{FF2B5EF4-FFF2-40B4-BE49-F238E27FC236}">
                <a16:creationId xmlns:a16="http://schemas.microsoft.com/office/drawing/2014/main" id="{2C39A28E-17C4-6989-6D72-353D0A47EB19}"/>
              </a:ext>
            </a:extLst>
          </p:cNvPr>
          <p:cNvCxnSpPr>
            <a:cxnSpLocks/>
          </p:cNvCxnSpPr>
          <p:nvPr userDrawn="1"/>
        </p:nvCxnSpPr>
        <p:spPr>
          <a:xfrm flipH="1">
            <a:off x="377825" y="6480175"/>
            <a:ext cx="1143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B7B47C5B-C136-3D6A-4CED-B144C8E97372}"/>
              </a:ext>
            </a:extLst>
          </p:cNvPr>
          <p:cNvSpPr>
            <a:spLocks noGrp="1"/>
          </p:cNvSpPr>
          <p:nvPr>
            <p:ph type="pic" sz="quarter" idx="13" hasCustomPrompt="1"/>
          </p:nvPr>
        </p:nvSpPr>
        <p:spPr>
          <a:xfrm>
            <a:off x="377826" y="949326"/>
            <a:ext cx="10160000" cy="4975224"/>
          </a:xfrm>
        </p:spPr>
        <p:txBody>
          <a:bodyPr bIns="1080000" anchor="ctr" anchorCtr="1"/>
          <a:lstStyle>
            <a:lvl1pPr>
              <a:defRPr/>
            </a:lvl1pPr>
          </a:lstStyle>
          <a:p>
            <a:r>
              <a:rPr lang="en-GB"/>
              <a:t>[Full page image] Click icon to add picture</a:t>
            </a:r>
          </a:p>
        </p:txBody>
      </p:sp>
    </p:spTree>
    <p:extLst>
      <p:ext uri="{BB962C8B-B14F-4D97-AF65-F5344CB8AC3E}">
        <p14:creationId xmlns:p14="http://schemas.microsoft.com/office/powerpoint/2010/main" val="298628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
          <p15:clr>
            <a:srgbClr val="FBAE40"/>
          </p15:clr>
        </p15:guide>
        <p15:guide id="2" pos="238">
          <p15:clr>
            <a:srgbClr val="FBAE40"/>
          </p15:clr>
        </p15:guide>
        <p15:guide id="3" orient="horz" pos="4082">
          <p15:clr>
            <a:srgbClr val="FBAE40"/>
          </p15:clr>
        </p15:guide>
        <p15:guide id="7" pos="6638">
          <p15:clr>
            <a:srgbClr val="FBAE40"/>
          </p15:clr>
        </p15:guide>
        <p15:guide id="9" pos="7442">
          <p15:clr>
            <a:srgbClr val="FBAE40"/>
          </p15:clr>
        </p15:guide>
        <p15:guide id="10" orient="horz" pos="598">
          <p15:clr>
            <a:srgbClr val="FBAE40"/>
          </p15:clr>
        </p15:guide>
        <p15:guide id="11" orient="horz" pos="37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231F20"/>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a:p>
        </p:txBody>
      </p:sp>
      <p:sp>
        <p:nvSpPr>
          <p:cNvPr id="7" name="Holder 7"/>
          <p:cNvSpPr>
            <a:spLocks noGrp="1"/>
          </p:cNvSpPr>
          <p:nvPr>
            <p:ph type="sldNum" sz="quarter" idx="7"/>
          </p:nvPr>
        </p:nvSpPr>
        <p:spPr/>
        <p:txBody>
          <a:bodyPr lIns="0" tIns="0" rIns="0" bIns="0"/>
          <a:lstStyle>
            <a:lvl1pPr>
              <a:defRPr sz="800" b="1" i="0">
                <a:solidFill>
                  <a:srgbClr val="231F20"/>
                </a:solidFill>
                <a:latin typeface="Arial"/>
                <a:cs typeface="Arial"/>
              </a:defRPr>
            </a:lvl1pPr>
          </a:lstStyle>
          <a:p>
            <a:pPr marL="38100">
              <a:lnSpc>
                <a:spcPct val="100000"/>
              </a:lnSpc>
              <a:spcBef>
                <a:spcPts val="25"/>
              </a:spcBef>
            </a:pPr>
            <a:fld id="{81D60167-4931-47E6-BA6A-407CBD079E47}" type="slidenum">
              <a:rPr spc="-25" dirty="0"/>
              <a:t>‹#›</a:t>
            </a:fld>
            <a:endParaRPr spc="-25"/>
          </a:p>
        </p:txBody>
      </p:sp>
      <p:sp>
        <p:nvSpPr>
          <p:cNvPr id="8" name="Holder 4">
            <a:extLst>
              <a:ext uri="{FF2B5EF4-FFF2-40B4-BE49-F238E27FC236}">
                <a16:creationId xmlns:a16="http://schemas.microsoft.com/office/drawing/2014/main" id="{27B35182-80CA-5D86-9E71-7F1D726B396B}"/>
              </a:ext>
            </a:extLst>
          </p:cNvPr>
          <p:cNvSpPr>
            <a:spLocks noGrp="1"/>
          </p:cNvSpPr>
          <p:nvPr>
            <p:ph type="ftr" sz="quarter" idx="5"/>
          </p:nvPr>
        </p:nvSpPr>
        <p:spPr>
          <a:xfrm>
            <a:off x="347300" y="6218666"/>
            <a:ext cx="1210310" cy="246221"/>
          </a:xfrm>
          <a:prstGeom prst="rect">
            <a:avLst/>
          </a:prstGeom>
        </p:spPr>
        <p:txBody>
          <a:bodyPr wrap="square" lIns="0" tIns="0" rIns="0" bIns="0">
            <a:spAutoFit/>
          </a:bodyPr>
          <a:lstStyle>
            <a:lvl1pPr>
              <a:defRPr sz="800" b="1" i="0">
                <a:solidFill>
                  <a:srgbClr val="231F20"/>
                </a:solidFill>
                <a:latin typeface="Arial"/>
                <a:cs typeface="Arial"/>
              </a:defRPr>
            </a:lvl1pPr>
          </a:lstStyle>
          <a:p>
            <a:pPr marL="12700">
              <a:spcBef>
                <a:spcPts val="25"/>
              </a:spcBef>
            </a:pPr>
            <a:r>
              <a:rPr lang="en-GB" spc="-10"/>
              <a:t>Peabody investor update</a:t>
            </a:r>
          </a:p>
          <a:p>
            <a:pPr marL="12700">
              <a:spcBef>
                <a:spcPts val="40"/>
              </a:spcBef>
            </a:pPr>
            <a:r>
              <a:rPr lang="en-GB" b="0" spc="-20"/>
              <a:t>April 2024</a:t>
            </a:r>
            <a:endParaRPr b="0" spc="-20">
              <a:latin typeface="Arial"/>
              <a:cs typeface="Arial"/>
            </a:endParaRPr>
          </a:p>
        </p:txBody>
      </p:sp>
    </p:spTree>
    <p:extLst>
      <p:ext uri="{BB962C8B-B14F-4D97-AF65-F5344CB8AC3E}">
        <p14:creationId xmlns:p14="http://schemas.microsoft.com/office/powerpoint/2010/main" val="317637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984F74-3C46-C08E-F2A5-4948C6677CC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ABDD7A3-B6A1-AFFC-181E-0A9DACEC1B0C}"/>
              </a:ext>
            </a:extLst>
          </p:cNvPr>
          <p:cNvSpPr/>
          <p:nvPr userDrawn="1"/>
        </p:nvSpPr>
        <p:spPr>
          <a:xfrm>
            <a:off x="7594600" y="0"/>
            <a:ext cx="11448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18B005-BD47-DC17-CAE7-DF910C2FAFDC}"/>
              </a:ext>
            </a:extLst>
          </p:cNvPr>
          <p:cNvSpPr/>
          <p:nvPr userDrawn="1"/>
        </p:nvSpPr>
        <p:spPr>
          <a:xfrm>
            <a:off x="6448426" y="-1"/>
            <a:ext cx="1144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9">
            <a:extLst>
              <a:ext uri="{FF2B5EF4-FFF2-40B4-BE49-F238E27FC236}">
                <a16:creationId xmlns:a16="http://schemas.microsoft.com/office/drawing/2014/main" id="{E1E296C6-0F68-5CEE-16C5-E8DDD2CF40BE}"/>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bg1"/>
                </a:solidFill>
                <a:latin typeface="Lexend Deca Medium" pitchFamily="2" charset="77"/>
              </a:defRPr>
            </a:lvl1pPr>
          </a:lstStyle>
          <a:p>
            <a:pPr lvl="0"/>
            <a:r>
              <a:rPr lang="en-GB"/>
              <a:t>Date:</a:t>
            </a:r>
          </a:p>
        </p:txBody>
      </p:sp>
      <p:sp>
        <p:nvSpPr>
          <p:cNvPr id="6" name="Text Placeholder 9">
            <a:extLst>
              <a:ext uri="{FF2B5EF4-FFF2-40B4-BE49-F238E27FC236}">
                <a16:creationId xmlns:a16="http://schemas.microsoft.com/office/drawing/2014/main" id="{719ADCD6-5E73-E994-2EF9-9B4B84596027}"/>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solidFill>
                  <a:schemeClr val="bg1"/>
                </a:solidFill>
                <a:latin typeface="Lexend Deca Medium" pitchFamily="2" charset="77"/>
              </a:defRPr>
            </a:lvl1pPr>
          </a:lstStyle>
          <a:p>
            <a:pPr lvl="0"/>
            <a:r>
              <a:rPr lang="en-GB"/>
              <a:t>&lt;D Month YYYY&gt;</a:t>
            </a:r>
          </a:p>
        </p:txBody>
      </p:sp>
      <p:sp>
        <p:nvSpPr>
          <p:cNvPr id="14" name="Text Placeholder 2">
            <a:extLst>
              <a:ext uri="{FF2B5EF4-FFF2-40B4-BE49-F238E27FC236}">
                <a16:creationId xmlns:a16="http://schemas.microsoft.com/office/drawing/2014/main" id="{B4864D99-3763-E387-7B71-D8639A9E5CAA}"/>
              </a:ext>
            </a:extLst>
          </p:cNvPr>
          <p:cNvSpPr>
            <a:spLocks noGrp="1"/>
          </p:cNvSpPr>
          <p:nvPr>
            <p:ph idx="1" hasCustomPrompt="1"/>
          </p:nvPr>
        </p:nvSpPr>
        <p:spPr>
          <a:xfrm>
            <a:off x="377825" y="5760000"/>
            <a:ext cx="4194175" cy="405138"/>
          </a:xfrm>
          <a:prstGeom prst="rect">
            <a:avLst/>
          </a:prstGeom>
        </p:spPr>
        <p:txBody>
          <a:bodyPr vert="horz" lIns="0" tIns="0" rIns="0" bIns="0" rtlCol="0" anchor="t" anchorCtr="0">
            <a:noAutofit/>
          </a:bodyPr>
          <a:lstStyle>
            <a:lvl1pPr>
              <a:defRPr sz="1800" b="1" i="0">
                <a:solidFill>
                  <a:schemeClr val="bg1"/>
                </a:solidFill>
                <a:latin typeface="Lexend Deca SemiBold" pitchFamily="2" charset="77"/>
              </a:defRPr>
            </a:lvl1pPr>
          </a:lstStyle>
          <a:p>
            <a:pPr lvl="0"/>
            <a:r>
              <a:rPr lang="en-GB"/>
              <a:t>Subtitle</a:t>
            </a:r>
          </a:p>
        </p:txBody>
      </p:sp>
      <p:pic>
        <p:nvPicPr>
          <p:cNvPr id="10" name="Picture Placeholder 10" descr="A person shaking hands with another person&#10;&#10;Description automatically generated">
            <a:extLst>
              <a:ext uri="{FF2B5EF4-FFF2-40B4-BE49-F238E27FC236}">
                <a16:creationId xmlns:a16="http://schemas.microsoft.com/office/drawing/2014/main" id="{9A97B76F-0A10-AB6A-2719-D2E8689FFAAD}"/>
              </a:ext>
            </a:extLst>
          </p:cNvPr>
          <p:cNvPicPr>
            <a:picLocks/>
          </p:cNvPicPr>
          <p:nvPr userDrawn="1"/>
        </p:nvPicPr>
        <p:blipFill>
          <a:blip r:embed="rId2"/>
          <a:srcRect t="3110" b="3110"/>
          <a:stretch/>
        </p:blipFill>
        <p:spPr>
          <a:xfrm>
            <a:off x="6448426" y="1016000"/>
            <a:ext cx="5743574" cy="5842000"/>
          </a:xfrm>
          <a:prstGeom prst="rect">
            <a:avLst/>
          </a:prstGeom>
        </p:spPr>
      </p:pic>
      <p:pic>
        <p:nvPicPr>
          <p:cNvPr id="9" name="Graphic 8">
            <a:extLst>
              <a:ext uri="{FF2B5EF4-FFF2-40B4-BE49-F238E27FC236}">
                <a16:creationId xmlns:a16="http://schemas.microsoft.com/office/drawing/2014/main" id="{E8FDF687-FBFC-B2E5-93DB-DEADA535E9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000" y="378836"/>
            <a:ext cx="1800000" cy="404278"/>
          </a:xfrm>
          <a:prstGeom prst="rect">
            <a:avLst/>
          </a:prstGeom>
        </p:spPr>
      </p:pic>
      <p:sp>
        <p:nvSpPr>
          <p:cNvPr id="11" name="Title 1">
            <a:extLst>
              <a:ext uri="{FF2B5EF4-FFF2-40B4-BE49-F238E27FC236}">
                <a16:creationId xmlns:a16="http://schemas.microsoft.com/office/drawing/2014/main" id="{F8BD1298-E393-DA9D-B482-8AD29BEBF56C}"/>
              </a:ext>
            </a:extLst>
          </p:cNvPr>
          <p:cNvSpPr>
            <a:spLocks noGrp="1"/>
          </p:cNvSpPr>
          <p:nvPr>
            <p:ph type="ctrTitle" hasCustomPrompt="1"/>
          </p:nvPr>
        </p:nvSpPr>
        <p:spPr>
          <a:xfrm>
            <a:off x="377825" y="1944001"/>
            <a:ext cx="5692775" cy="656960"/>
          </a:xfrm>
        </p:spPr>
        <p:txBody>
          <a:bodyPr anchor="t" anchorCtr="0">
            <a:noAutofit/>
          </a:bodyPr>
          <a:lstStyle>
            <a:lvl1pPr marL="0" indent="0" algn="l">
              <a:tabLst>
                <a:tab pos="750888" algn="l"/>
              </a:tabLst>
              <a:defRPr sz="4400" b="0" i="0">
                <a:solidFill>
                  <a:schemeClr val="bg1"/>
                </a:solidFill>
                <a:latin typeface="Lexend Deca SemiBold" pitchFamily="2" charset="77"/>
              </a:defRPr>
            </a:lvl1pPr>
          </a:lstStyle>
          <a:p>
            <a:r>
              <a:rPr lang="en-GB"/>
              <a:t>44pt Semi Bold</a:t>
            </a:r>
          </a:p>
        </p:txBody>
      </p:sp>
      <p:sp>
        <p:nvSpPr>
          <p:cNvPr id="12" name="Picture Placeholder 12">
            <a:extLst>
              <a:ext uri="{FF2B5EF4-FFF2-40B4-BE49-F238E27FC236}">
                <a16:creationId xmlns:a16="http://schemas.microsoft.com/office/drawing/2014/main" id="{33115D06-1908-7462-5668-2666DA598A10}"/>
              </a:ext>
            </a:extLst>
          </p:cNvPr>
          <p:cNvSpPr>
            <a:spLocks noGrp="1"/>
          </p:cNvSpPr>
          <p:nvPr>
            <p:ph type="pic" sz="quarter" idx="13"/>
          </p:nvPr>
        </p:nvSpPr>
        <p:spPr>
          <a:xfrm>
            <a:off x="377826" y="2646032"/>
            <a:ext cx="5692774" cy="2332368"/>
          </a:xfrm>
        </p:spPr>
        <p:txBody>
          <a:bodyPr bIns="1080000" anchor="ctr" anchorCtr="1"/>
          <a:lstStyle/>
          <a:p>
            <a:r>
              <a:rPr lang="en-US"/>
              <a:t>Click icon to add picture</a:t>
            </a:r>
            <a:endParaRPr lang="en-GB"/>
          </a:p>
        </p:txBody>
      </p:sp>
    </p:spTree>
    <p:extLst>
      <p:ext uri="{BB962C8B-B14F-4D97-AF65-F5344CB8AC3E}">
        <p14:creationId xmlns:p14="http://schemas.microsoft.com/office/powerpoint/2010/main" val="175181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lvl1pPr>
              <a:defRPr b="0" i="0">
                <a:latin typeface="Lexend Deca SemiBold" pitchFamily="2" charset="77"/>
              </a:defRPr>
            </a:lvl1pPr>
          </a:lstStyle>
          <a:p>
            <a:fld id="{5B3B6E8B-FAF9-6E49-9466-6F54E744055B}" type="slidenum">
              <a:rPr lang="en-GB" smtClean="0"/>
              <a:pPr/>
              <a:t>‹#›</a:t>
            </a:fld>
            <a:endParaRPr lang="en-GB"/>
          </a:p>
        </p:txBody>
      </p:sp>
      <p:cxnSp>
        <p:nvCxnSpPr>
          <p:cNvPr id="2" name="Straight Connector 1">
            <a:extLst>
              <a:ext uri="{FF2B5EF4-FFF2-40B4-BE49-F238E27FC236}">
                <a16:creationId xmlns:a16="http://schemas.microsoft.com/office/drawing/2014/main" id="{5AF88269-4F48-EB9C-68A6-E2F33F4E3DA0}"/>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4A44304-CFFC-C543-8655-2148CD88AD22}"/>
              </a:ext>
            </a:extLst>
          </p:cNvPr>
          <p:cNvSpPr>
            <a:spLocks noGrp="1"/>
          </p:cNvSpPr>
          <p:nvPr>
            <p:ph type="ctrTitle" hasCustomPrompt="1"/>
          </p:nvPr>
        </p:nvSpPr>
        <p:spPr>
          <a:xfrm>
            <a:off x="377825" y="1944000"/>
            <a:ext cx="10277492" cy="709267"/>
          </a:xfrm>
        </p:spPr>
        <p:txBody>
          <a:bodyPr anchor="t" anchorCtr="0">
            <a:noAutofit/>
          </a:bodyPr>
          <a:lstStyle>
            <a:lvl1pPr marL="0" indent="0" algn="l">
              <a:tabLst>
                <a:tab pos="750888" algn="l"/>
              </a:tabLst>
              <a:defRPr sz="4400" b="0" i="0">
                <a:solidFill>
                  <a:schemeClr val="accent1"/>
                </a:solidFill>
                <a:latin typeface="Lexend Deca SemiBold" pitchFamily="2" charset="77"/>
              </a:defRPr>
            </a:lvl1pPr>
          </a:lstStyle>
          <a:p>
            <a:r>
              <a:rPr lang="en-GB"/>
              <a:t>44pt Semi Bold</a:t>
            </a:r>
          </a:p>
        </p:txBody>
      </p:sp>
      <p:sp>
        <p:nvSpPr>
          <p:cNvPr id="15" name="Text Placeholder 2">
            <a:extLst>
              <a:ext uri="{FF2B5EF4-FFF2-40B4-BE49-F238E27FC236}">
                <a16:creationId xmlns:a16="http://schemas.microsoft.com/office/drawing/2014/main" id="{C4A87BF1-520E-8B19-A525-BE652B2304EF}"/>
              </a:ext>
            </a:extLst>
          </p:cNvPr>
          <p:cNvSpPr>
            <a:spLocks noGrp="1"/>
          </p:cNvSpPr>
          <p:nvPr>
            <p:ph idx="1" hasCustomPrompt="1"/>
          </p:nvPr>
        </p:nvSpPr>
        <p:spPr>
          <a:xfrm>
            <a:off x="377825" y="5746989"/>
            <a:ext cx="5718175" cy="382402"/>
          </a:xfrm>
          <a:prstGeom prst="rect">
            <a:avLst/>
          </a:prstGeom>
        </p:spPr>
        <p:txBody>
          <a:bodyPr vert="horz" lIns="0" tIns="0" rIns="0" bIns="0" rtlCol="0" anchor="t" anchorCtr="0">
            <a:normAutofit/>
          </a:bodyPr>
          <a:lstStyle>
            <a:lvl1pPr>
              <a:defRPr sz="1800" b="1" i="0">
                <a:latin typeface="Lexend Deca Black" pitchFamily="2" charset="77"/>
              </a:defRPr>
            </a:lvl1pPr>
          </a:lstStyle>
          <a:p>
            <a:pPr lvl="0"/>
            <a:r>
              <a:rPr lang="en-GB"/>
              <a:t>Presenter and Title 18pt bold</a:t>
            </a:r>
          </a:p>
        </p:txBody>
      </p:sp>
      <p:sp>
        <p:nvSpPr>
          <p:cNvPr id="21" name="Text Placeholder 9">
            <a:extLst>
              <a:ext uri="{FF2B5EF4-FFF2-40B4-BE49-F238E27FC236}">
                <a16:creationId xmlns:a16="http://schemas.microsoft.com/office/drawing/2014/main" id="{96440590-8FB0-F45F-AF60-57E2BBA6E8EA}"/>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22" name="Text Placeholder 9">
            <a:extLst>
              <a:ext uri="{FF2B5EF4-FFF2-40B4-BE49-F238E27FC236}">
                <a16:creationId xmlns:a16="http://schemas.microsoft.com/office/drawing/2014/main" id="{F131E09C-898E-9939-D5FF-C0F79BE0FC6B}"/>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4" name="Picture Placeholder 12">
            <a:extLst>
              <a:ext uri="{FF2B5EF4-FFF2-40B4-BE49-F238E27FC236}">
                <a16:creationId xmlns:a16="http://schemas.microsoft.com/office/drawing/2014/main" id="{44E7F0CC-912D-14E0-9D6D-A934087F80D2}"/>
              </a:ext>
            </a:extLst>
          </p:cNvPr>
          <p:cNvSpPr>
            <a:spLocks noGrp="1"/>
          </p:cNvSpPr>
          <p:nvPr>
            <p:ph type="pic" sz="quarter" idx="13" hasCustomPrompt="1"/>
          </p:nvPr>
        </p:nvSpPr>
        <p:spPr>
          <a:xfrm>
            <a:off x="377826" y="2653267"/>
            <a:ext cx="10277492" cy="1995859"/>
          </a:xfrm>
        </p:spPr>
        <p:txBody>
          <a:bodyPr bIns="1080000" anchor="ctr" anchorCtr="1"/>
          <a:lstStyle>
            <a:lvl1pPr>
              <a:defRPr/>
            </a:lvl1pPr>
          </a:lstStyle>
          <a:p>
            <a:r>
              <a:rPr lang="en-US"/>
              <a:t>Click icon to add picture / script title </a:t>
            </a:r>
            <a:r>
              <a:rPr lang="en-US" err="1"/>
              <a:t>png</a:t>
            </a:r>
            <a:endParaRPr lang="en-GB"/>
          </a:p>
        </p:txBody>
      </p:sp>
      <p:pic>
        <p:nvPicPr>
          <p:cNvPr id="6" name="Picture 5" descr="A blue and black logo&#10;&#10;Description automatically generated">
            <a:extLst>
              <a:ext uri="{FF2B5EF4-FFF2-40B4-BE49-F238E27FC236}">
                <a16:creationId xmlns:a16="http://schemas.microsoft.com/office/drawing/2014/main" id="{6A47A7D9-CC6A-84F0-FD94-5317673242ED}"/>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15315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BD5D6C-FD69-2222-A8FE-01E0F214A00B}"/>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7252C20-95B3-2642-AB6D-E03EC3C2CDE1}"/>
              </a:ext>
            </a:extLst>
          </p:cNvPr>
          <p:cNvSpPr/>
          <p:nvPr userDrawn="1"/>
        </p:nvSpPr>
        <p:spPr>
          <a:xfrm>
            <a:off x="10920047" y="-2"/>
            <a:ext cx="248399"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4C3666FF-0B40-95A6-7B00-0325E311F383}"/>
              </a:ext>
            </a:extLst>
          </p:cNvPr>
          <p:cNvSpPr>
            <a:spLocks noGrp="1"/>
          </p:cNvSpPr>
          <p:nvPr>
            <p:ph type="sldNum" sz="quarter" idx="12"/>
          </p:nvPr>
        </p:nvSpPr>
        <p:spPr>
          <a:xfrm>
            <a:off x="11433175" y="6530975"/>
            <a:ext cx="380999" cy="174620"/>
          </a:xfrm>
        </p:spPr>
        <p:txBody>
          <a:bodyPr/>
          <a:lstStyle>
            <a:lvl1pPr>
              <a:defRPr b="0" i="0">
                <a:latin typeface="Lexend Deca SemiBold" pitchFamily="2" charset="77"/>
              </a:defRPr>
            </a:lvl1pPr>
          </a:lstStyle>
          <a:p>
            <a:fld id="{5B3B6E8B-FAF9-6E49-9466-6F54E744055B}" type="slidenum">
              <a:rPr lang="en-GB" smtClean="0"/>
              <a:pPr/>
              <a:t>‹#›</a:t>
            </a:fld>
            <a:endParaRPr lang="en-GB"/>
          </a:p>
        </p:txBody>
      </p:sp>
      <p:cxnSp>
        <p:nvCxnSpPr>
          <p:cNvPr id="2" name="Straight Connector 1">
            <a:extLst>
              <a:ext uri="{FF2B5EF4-FFF2-40B4-BE49-F238E27FC236}">
                <a16:creationId xmlns:a16="http://schemas.microsoft.com/office/drawing/2014/main" id="{5AF88269-4F48-EB9C-68A6-E2F33F4E3DA0}"/>
              </a:ext>
            </a:extLst>
          </p:cNvPr>
          <p:cNvCxnSpPr>
            <a:cxnSpLocks/>
          </p:cNvCxnSpPr>
          <p:nvPr userDrawn="1"/>
        </p:nvCxnSpPr>
        <p:spPr>
          <a:xfrm flipH="1">
            <a:off x="377824" y="6444000"/>
            <a:ext cx="11588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4A44304-CFFC-C543-8655-2148CD88AD22}"/>
              </a:ext>
            </a:extLst>
          </p:cNvPr>
          <p:cNvSpPr>
            <a:spLocks noGrp="1"/>
          </p:cNvSpPr>
          <p:nvPr>
            <p:ph type="ctrTitle" hasCustomPrompt="1"/>
          </p:nvPr>
        </p:nvSpPr>
        <p:spPr>
          <a:xfrm>
            <a:off x="377825" y="1944000"/>
            <a:ext cx="10277492" cy="709267"/>
          </a:xfrm>
        </p:spPr>
        <p:txBody>
          <a:bodyPr anchor="t" anchorCtr="0">
            <a:noAutofit/>
          </a:bodyPr>
          <a:lstStyle>
            <a:lvl1pPr marL="0" indent="0" algn="l">
              <a:tabLst>
                <a:tab pos="750888" algn="l"/>
              </a:tabLst>
              <a:defRPr sz="4400" b="0" i="0">
                <a:solidFill>
                  <a:schemeClr val="accent1"/>
                </a:solidFill>
                <a:latin typeface="Lexend Deca SemiBold" pitchFamily="2" charset="77"/>
              </a:defRPr>
            </a:lvl1pPr>
          </a:lstStyle>
          <a:p>
            <a:r>
              <a:rPr lang="en-GB"/>
              <a:t>44pt Semi Bold</a:t>
            </a:r>
          </a:p>
        </p:txBody>
      </p:sp>
      <p:sp>
        <p:nvSpPr>
          <p:cNvPr id="15" name="Text Placeholder 2">
            <a:extLst>
              <a:ext uri="{FF2B5EF4-FFF2-40B4-BE49-F238E27FC236}">
                <a16:creationId xmlns:a16="http://schemas.microsoft.com/office/drawing/2014/main" id="{C4A87BF1-520E-8B19-A525-BE652B2304EF}"/>
              </a:ext>
            </a:extLst>
          </p:cNvPr>
          <p:cNvSpPr>
            <a:spLocks noGrp="1"/>
          </p:cNvSpPr>
          <p:nvPr>
            <p:ph idx="1" hasCustomPrompt="1"/>
          </p:nvPr>
        </p:nvSpPr>
        <p:spPr>
          <a:xfrm>
            <a:off x="377825" y="5746989"/>
            <a:ext cx="5718175" cy="382402"/>
          </a:xfrm>
          <a:prstGeom prst="rect">
            <a:avLst/>
          </a:prstGeom>
        </p:spPr>
        <p:txBody>
          <a:bodyPr vert="horz" lIns="0" tIns="0" rIns="0" bIns="0" rtlCol="0" anchor="t" anchorCtr="0">
            <a:normAutofit/>
          </a:bodyPr>
          <a:lstStyle>
            <a:lvl1pPr>
              <a:defRPr sz="1800" b="1" i="0">
                <a:latin typeface="Lexend Deca Black" pitchFamily="2" charset="77"/>
              </a:defRPr>
            </a:lvl1pPr>
          </a:lstStyle>
          <a:p>
            <a:pPr lvl="0"/>
            <a:r>
              <a:rPr lang="en-GB"/>
              <a:t>Presenter and Title 18pt bold</a:t>
            </a:r>
          </a:p>
        </p:txBody>
      </p:sp>
      <p:sp>
        <p:nvSpPr>
          <p:cNvPr id="21" name="Text Placeholder 9">
            <a:extLst>
              <a:ext uri="{FF2B5EF4-FFF2-40B4-BE49-F238E27FC236}">
                <a16:creationId xmlns:a16="http://schemas.microsoft.com/office/drawing/2014/main" id="{96440590-8FB0-F45F-AF60-57E2BBA6E8EA}"/>
              </a:ext>
            </a:extLst>
          </p:cNvPr>
          <p:cNvSpPr>
            <a:spLocks noGrp="1"/>
          </p:cNvSpPr>
          <p:nvPr>
            <p:ph type="body" sz="quarter" idx="14"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22" name="Text Placeholder 9">
            <a:extLst>
              <a:ext uri="{FF2B5EF4-FFF2-40B4-BE49-F238E27FC236}">
                <a16:creationId xmlns:a16="http://schemas.microsoft.com/office/drawing/2014/main" id="{F131E09C-898E-9939-D5FF-C0F79BE0FC6B}"/>
              </a:ext>
            </a:extLst>
          </p:cNvPr>
          <p:cNvSpPr>
            <a:spLocks noGrp="1"/>
          </p:cNvSpPr>
          <p:nvPr>
            <p:ph type="body" sz="quarter" idx="16"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4" name="Picture Placeholder 12">
            <a:extLst>
              <a:ext uri="{FF2B5EF4-FFF2-40B4-BE49-F238E27FC236}">
                <a16:creationId xmlns:a16="http://schemas.microsoft.com/office/drawing/2014/main" id="{44E7F0CC-912D-14E0-9D6D-A934087F80D2}"/>
              </a:ext>
            </a:extLst>
          </p:cNvPr>
          <p:cNvSpPr>
            <a:spLocks noGrp="1"/>
          </p:cNvSpPr>
          <p:nvPr>
            <p:ph type="pic" sz="quarter" idx="13" hasCustomPrompt="1"/>
          </p:nvPr>
        </p:nvSpPr>
        <p:spPr>
          <a:xfrm>
            <a:off x="377826" y="2653267"/>
            <a:ext cx="10277492" cy="1995859"/>
          </a:xfrm>
        </p:spPr>
        <p:txBody>
          <a:bodyPr bIns="1080000" anchor="ctr" anchorCtr="1"/>
          <a:lstStyle>
            <a:lvl1pPr>
              <a:defRPr/>
            </a:lvl1pPr>
          </a:lstStyle>
          <a:p>
            <a:r>
              <a:rPr lang="en-US"/>
              <a:t>Click icon to add picture / script title </a:t>
            </a:r>
            <a:r>
              <a:rPr lang="en-US" err="1"/>
              <a:t>png</a:t>
            </a:r>
            <a:endParaRPr lang="en-GB"/>
          </a:p>
        </p:txBody>
      </p:sp>
      <p:pic>
        <p:nvPicPr>
          <p:cNvPr id="6" name="Picture 5" descr="A blue and black logo&#10;&#10;Description automatically generated">
            <a:extLst>
              <a:ext uri="{FF2B5EF4-FFF2-40B4-BE49-F238E27FC236}">
                <a16:creationId xmlns:a16="http://schemas.microsoft.com/office/drawing/2014/main" id="{878C1C73-D87D-1601-FC14-ABA7B24B2EAA}"/>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17945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224FB1-7606-3D3E-2FC5-E5810C51E381}"/>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A590C0-901A-76F8-977A-2EEF15E431D0}"/>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4EF929-4FD8-71CB-9F97-5E2ECA2BBE1A}"/>
              </a:ext>
            </a:extLst>
          </p:cNvPr>
          <p:cNvSpPr/>
          <p:nvPr userDrawn="1"/>
        </p:nvSpPr>
        <p:spPr>
          <a:xfrm>
            <a:off x="1" y="4259447"/>
            <a:ext cx="11055348" cy="25985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3AADE8F-DA0D-248D-8B56-6F6B698CF588}"/>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5">
            <a:extLst>
              <a:ext uri="{FF2B5EF4-FFF2-40B4-BE49-F238E27FC236}">
                <a16:creationId xmlns:a16="http://schemas.microsoft.com/office/drawing/2014/main" id="{123C2BF1-E805-C283-44A5-EEDE8A214A01}"/>
              </a:ext>
            </a:extLst>
          </p:cNvPr>
          <p:cNvSpPr>
            <a:spLocks noGrp="1"/>
          </p:cNvSpPr>
          <p:nvPr>
            <p:ph type="sldNum" sz="quarter" idx="12"/>
          </p:nvPr>
        </p:nvSpPr>
        <p:spPr>
          <a:xfrm>
            <a:off x="11433175" y="6530975"/>
            <a:ext cx="380999" cy="174620"/>
          </a:xfrm>
        </p:spPr>
        <p:txBody>
          <a:bodyPr/>
          <a:lstStyle>
            <a:lvl1pPr>
              <a:defRPr sz="900" b="1" i="0">
                <a:latin typeface="Lexend Deca SemiBold" pitchFamily="2" charset="77"/>
              </a:defRPr>
            </a:lvl1pPr>
          </a:lstStyle>
          <a:p>
            <a:pPr>
              <a:defRPr/>
            </a:pPr>
            <a:fld id="{5B3B6E8B-FAF9-6E49-9466-6F54E744055B}" type="slidenum">
              <a:rPr lang="en-GB" kern="0" smtClean="0">
                <a:solidFill>
                  <a:srgbClr val="231F20"/>
                </a:solidFill>
                <a:cs typeface="Arial"/>
              </a:rPr>
              <a:pPr>
                <a:defRPr/>
              </a:pPr>
              <a:t>‹#›</a:t>
            </a:fld>
            <a:endParaRPr lang="en-GB" kern="0">
              <a:solidFill>
                <a:srgbClr val="231F20"/>
              </a:solidFill>
              <a:cs typeface="Arial"/>
            </a:endParaRPr>
          </a:p>
        </p:txBody>
      </p:sp>
      <p:cxnSp>
        <p:nvCxnSpPr>
          <p:cNvPr id="23" name="Straight Connector 22">
            <a:extLst>
              <a:ext uri="{FF2B5EF4-FFF2-40B4-BE49-F238E27FC236}">
                <a16:creationId xmlns:a16="http://schemas.microsoft.com/office/drawing/2014/main" id="{B0AE5E46-28D7-B686-6012-99B830A435B6}"/>
              </a:ext>
            </a:extLst>
          </p:cNvPr>
          <p:cNvCxnSpPr>
            <a:cxnSpLocks/>
          </p:cNvCxnSpPr>
          <p:nvPr userDrawn="1"/>
        </p:nvCxnSpPr>
        <p:spPr>
          <a:xfrm flipH="1">
            <a:off x="377825" y="6480175"/>
            <a:ext cx="1143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5F7AE0FB-6C34-FDA6-E1E0-9837B1D4FFA2}"/>
              </a:ext>
            </a:extLst>
          </p:cNvPr>
          <p:cNvSpPr>
            <a:spLocks noGrp="1"/>
          </p:cNvSpPr>
          <p:nvPr>
            <p:ph type="ctrTitle" hasCustomPrompt="1"/>
          </p:nvPr>
        </p:nvSpPr>
        <p:spPr>
          <a:xfrm>
            <a:off x="377826" y="1350000"/>
            <a:ext cx="395010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44pt</a:t>
            </a:r>
          </a:p>
        </p:txBody>
      </p:sp>
      <p:sp>
        <p:nvSpPr>
          <p:cNvPr id="47" name="object 10">
            <a:extLst>
              <a:ext uri="{FF2B5EF4-FFF2-40B4-BE49-F238E27FC236}">
                <a16:creationId xmlns:a16="http://schemas.microsoft.com/office/drawing/2014/main" id="{C54D4B22-B503-01E9-792F-59FCBFEB2AEC}"/>
              </a:ext>
            </a:extLst>
          </p:cNvPr>
          <p:cNvSpPr/>
          <p:nvPr userDrawn="1"/>
        </p:nvSpPr>
        <p:spPr>
          <a:xfrm>
            <a:off x="10526500" y="135000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2"/>
          </a:solidFill>
        </p:spPr>
        <p:txBody>
          <a:bodyPr wrap="square" lIns="0" tIns="0" rIns="0" bIns="0" rtlCol="0"/>
          <a:lstStyle/>
          <a:p>
            <a:endParaRPr/>
          </a:p>
        </p:txBody>
      </p:sp>
      <p:sp>
        <p:nvSpPr>
          <p:cNvPr id="50" name="object 10">
            <a:extLst>
              <a:ext uri="{FF2B5EF4-FFF2-40B4-BE49-F238E27FC236}">
                <a16:creationId xmlns:a16="http://schemas.microsoft.com/office/drawing/2014/main" id="{7C1ED47C-9D27-F2A9-6E8F-27B15A3D3136}"/>
              </a:ext>
            </a:extLst>
          </p:cNvPr>
          <p:cNvSpPr/>
          <p:nvPr userDrawn="1"/>
        </p:nvSpPr>
        <p:spPr>
          <a:xfrm>
            <a:off x="7409800" y="355755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2"/>
          </a:solidFill>
        </p:spPr>
        <p:txBody>
          <a:bodyPr wrap="square" lIns="0" tIns="0" rIns="0" bIns="0" rtlCol="0"/>
          <a:lstStyle/>
          <a:p>
            <a:endParaRPr/>
          </a:p>
        </p:txBody>
      </p:sp>
      <p:sp>
        <p:nvSpPr>
          <p:cNvPr id="53" name="object 10">
            <a:extLst>
              <a:ext uri="{FF2B5EF4-FFF2-40B4-BE49-F238E27FC236}">
                <a16:creationId xmlns:a16="http://schemas.microsoft.com/office/drawing/2014/main" id="{33E277C3-A658-B2D6-9A62-128B63A396D5}"/>
              </a:ext>
            </a:extLst>
          </p:cNvPr>
          <p:cNvSpPr/>
          <p:nvPr userDrawn="1"/>
        </p:nvSpPr>
        <p:spPr>
          <a:xfrm>
            <a:off x="10526500" y="3556089"/>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2"/>
          </a:solidFill>
        </p:spPr>
        <p:txBody>
          <a:bodyPr wrap="square" lIns="0" tIns="0" rIns="0" bIns="0" rtlCol="0"/>
          <a:lstStyle/>
          <a:p>
            <a:endParaRPr/>
          </a:p>
        </p:txBody>
      </p:sp>
      <p:sp>
        <p:nvSpPr>
          <p:cNvPr id="56" name="object 10">
            <a:extLst>
              <a:ext uri="{FF2B5EF4-FFF2-40B4-BE49-F238E27FC236}">
                <a16:creationId xmlns:a16="http://schemas.microsoft.com/office/drawing/2014/main" id="{722D7893-BF99-089C-D50D-431F3F77BFB0}"/>
              </a:ext>
            </a:extLst>
          </p:cNvPr>
          <p:cNvSpPr/>
          <p:nvPr userDrawn="1"/>
        </p:nvSpPr>
        <p:spPr>
          <a:xfrm>
            <a:off x="4293099" y="3544371"/>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2"/>
          </a:solidFill>
        </p:spPr>
        <p:txBody>
          <a:bodyPr wrap="square" lIns="0" tIns="0" rIns="0" bIns="0" rtlCol="0"/>
          <a:lstStyle/>
          <a:p>
            <a:endParaRPr/>
          </a:p>
        </p:txBody>
      </p:sp>
      <p:sp>
        <p:nvSpPr>
          <p:cNvPr id="57" name="Text Placeholder 9">
            <a:extLst>
              <a:ext uri="{FF2B5EF4-FFF2-40B4-BE49-F238E27FC236}">
                <a16:creationId xmlns:a16="http://schemas.microsoft.com/office/drawing/2014/main" id="{91897D30-9435-56FD-0677-96F14346DA8B}"/>
              </a:ext>
            </a:extLst>
          </p:cNvPr>
          <p:cNvSpPr>
            <a:spLocks noGrp="1"/>
          </p:cNvSpPr>
          <p:nvPr>
            <p:ph type="body" sz="quarter" idx="22"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58" name="Text Placeholder 9">
            <a:extLst>
              <a:ext uri="{FF2B5EF4-FFF2-40B4-BE49-F238E27FC236}">
                <a16:creationId xmlns:a16="http://schemas.microsoft.com/office/drawing/2014/main" id="{35F94733-75BB-9396-D52E-9AF4AB74CF0C}"/>
              </a:ext>
            </a:extLst>
          </p:cNvPr>
          <p:cNvSpPr>
            <a:spLocks noGrp="1"/>
          </p:cNvSpPr>
          <p:nvPr>
            <p:ph type="body" sz="quarter" idx="23"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2" name="Picture Placeholder 9">
            <a:extLst>
              <a:ext uri="{FF2B5EF4-FFF2-40B4-BE49-F238E27FC236}">
                <a16:creationId xmlns:a16="http://schemas.microsoft.com/office/drawing/2014/main" id="{45A54684-6E72-9EA5-B7F3-0446394763D1}"/>
              </a:ext>
            </a:extLst>
          </p:cNvPr>
          <p:cNvSpPr>
            <a:spLocks noGrp="1"/>
          </p:cNvSpPr>
          <p:nvPr>
            <p:ph type="pic" sz="quarter" idx="24"/>
          </p:nvPr>
        </p:nvSpPr>
        <p:spPr>
          <a:xfrm>
            <a:off x="1853339" y="354437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3" name="Picture Placeholder 9">
            <a:extLst>
              <a:ext uri="{FF2B5EF4-FFF2-40B4-BE49-F238E27FC236}">
                <a16:creationId xmlns:a16="http://schemas.microsoft.com/office/drawing/2014/main" id="{C3E267FA-23E5-F498-F016-3DB300FAE802}"/>
              </a:ext>
            </a:extLst>
          </p:cNvPr>
          <p:cNvSpPr>
            <a:spLocks noGrp="1"/>
          </p:cNvSpPr>
          <p:nvPr>
            <p:ph type="pic" sz="quarter" idx="25"/>
          </p:nvPr>
        </p:nvSpPr>
        <p:spPr>
          <a:xfrm>
            <a:off x="4972316" y="3567712"/>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4" name="Picture Placeholder 9">
            <a:extLst>
              <a:ext uri="{FF2B5EF4-FFF2-40B4-BE49-F238E27FC236}">
                <a16:creationId xmlns:a16="http://schemas.microsoft.com/office/drawing/2014/main" id="{A430B7C8-ECF5-F5A0-23FB-525C301C23AD}"/>
              </a:ext>
            </a:extLst>
          </p:cNvPr>
          <p:cNvSpPr>
            <a:spLocks noGrp="1"/>
          </p:cNvSpPr>
          <p:nvPr>
            <p:ph type="pic" sz="quarter" idx="26"/>
          </p:nvPr>
        </p:nvSpPr>
        <p:spPr>
          <a:xfrm>
            <a:off x="8091292" y="357951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5" name="object 10">
            <a:extLst>
              <a:ext uri="{FF2B5EF4-FFF2-40B4-BE49-F238E27FC236}">
                <a16:creationId xmlns:a16="http://schemas.microsoft.com/office/drawing/2014/main" id="{3F721EA8-D7C8-1FFB-08C4-71D9D781E562}"/>
              </a:ext>
            </a:extLst>
          </p:cNvPr>
          <p:cNvSpPr/>
          <p:nvPr userDrawn="1"/>
        </p:nvSpPr>
        <p:spPr>
          <a:xfrm>
            <a:off x="7409800" y="135000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2"/>
          </a:solidFill>
        </p:spPr>
        <p:txBody>
          <a:bodyPr wrap="square" lIns="0" tIns="0" rIns="0" bIns="0" rtlCol="0"/>
          <a:lstStyle/>
          <a:p>
            <a:endParaRPr/>
          </a:p>
        </p:txBody>
      </p:sp>
      <p:sp>
        <p:nvSpPr>
          <p:cNvPr id="6" name="Picture Placeholder 9">
            <a:extLst>
              <a:ext uri="{FF2B5EF4-FFF2-40B4-BE49-F238E27FC236}">
                <a16:creationId xmlns:a16="http://schemas.microsoft.com/office/drawing/2014/main" id="{1D7C23F0-2A08-1824-9261-162264B4D691}"/>
              </a:ext>
            </a:extLst>
          </p:cNvPr>
          <p:cNvSpPr>
            <a:spLocks noGrp="1"/>
          </p:cNvSpPr>
          <p:nvPr>
            <p:ph type="pic" sz="quarter" idx="27"/>
          </p:nvPr>
        </p:nvSpPr>
        <p:spPr>
          <a:xfrm>
            <a:off x="4972316"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7" name="Picture Placeholder 9">
            <a:extLst>
              <a:ext uri="{FF2B5EF4-FFF2-40B4-BE49-F238E27FC236}">
                <a16:creationId xmlns:a16="http://schemas.microsoft.com/office/drawing/2014/main" id="{8CAF63E0-55CE-3ED1-3551-3154F55BE1E2}"/>
              </a:ext>
            </a:extLst>
          </p:cNvPr>
          <p:cNvSpPr>
            <a:spLocks noGrp="1"/>
          </p:cNvSpPr>
          <p:nvPr>
            <p:ph type="pic" sz="quarter" idx="28"/>
          </p:nvPr>
        </p:nvSpPr>
        <p:spPr>
          <a:xfrm>
            <a:off x="8091292"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8" name="Text Placeholder 9">
            <a:extLst>
              <a:ext uri="{FF2B5EF4-FFF2-40B4-BE49-F238E27FC236}">
                <a16:creationId xmlns:a16="http://schemas.microsoft.com/office/drawing/2014/main" id="{F13B5755-E3B0-7381-2D87-1308C4AC6FE4}"/>
              </a:ext>
            </a:extLst>
          </p:cNvPr>
          <p:cNvSpPr>
            <a:spLocks noGrp="1"/>
          </p:cNvSpPr>
          <p:nvPr>
            <p:ph type="body" sz="quarter" idx="29" hasCustomPrompt="1"/>
          </p:nvPr>
        </p:nvSpPr>
        <p:spPr>
          <a:xfrm>
            <a:off x="4970039"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9" name="Text Placeholder 9">
            <a:extLst>
              <a:ext uri="{FF2B5EF4-FFF2-40B4-BE49-F238E27FC236}">
                <a16:creationId xmlns:a16="http://schemas.microsoft.com/office/drawing/2014/main" id="{311F277F-6448-1A96-B068-91B66B205A73}"/>
              </a:ext>
            </a:extLst>
          </p:cNvPr>
          <p:cNvSpPr>
            <a:spLocks noGrp="1"/>
          </p:cNvSpPr>
          <p:nvPr>
            <p:ph type="body" sz="quarter" idx="30" hasCustomPrompt="1"/>
          </p:nvPr>
        </p:nvSpPr>
        <p:spPr>
          <a:xfrm>
            <a:off x="8091292"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0" name="Text Placeholder 9">
            <a:extLst>
              <a:ext uri="{FF2B5EF4-FFF2-40B4-BE49-F238E27FC236}">
                <a16:creationId xmlns:a16="http://schemas.microsoft.com/office/drawing/2014/main" id="{7D20D9EF-B708-CD6C-7547-F3E5A4423045}"/>
              </a:ext>
            </a:extLst>
          </p:cNvPr>
          <p:cNvSpPr>
            <a:spLocks noGrp="1"/>
          </p:cNvSpPr>
          <p:nvPr>
            <p:ph type="body" sz="quarter" idx="31" hasCustomPrompt="1"/>
          </p:nvPr>
        </p:nvSpPr>
        <p:spPr>
          <a:xfrm>
            <a:off x="4970039"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1" name="Text Placeholder 9">
            <a:extLst>
              <a:ext uri="{FF2B5EF4-FFF2-40B4-BE49-F238E27FC236}">
                <a16:creationId xmlns:a16="http://schemas.microsoft.com/office/drawing/2014/main" id="{2680DB6B-50A1-E267-9AC7-65F1E93BD38F}"/>
              </a:ext>
            </a:extLst>
          </p:cNvPr>
          <p:cNvSpPr>
            <a:spLocks noGrp="1"/>
          </p:cNvSpPr>
          <p:nvPr>
            <p:ph type="body" sz="quarter" idx="32" hasCustomPrompt="1"/>
          </p:nvPr>
        </p:nvSpPr>
        <p:spPr>
          <a:xfrm>
            <a:off x="8091292"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2" name="Text Placeholder 9">
            <a:extLst>
              <a:ext uri="{FF2B5EF4-FFF2-40B4-BE49-F238E27FC236}">
                <a16:creationId xmlns:a16="http://schemas.microsoft.com/office/drawing/2014/main" id="{64024923-434E-DC98-8FA5-351A032C84CE}"/>
              </a:ext>
            </a:extLst>
          </p:cNvPr>
          <p:cNvSpPr>
            <a:spLocks noGrp="1"/>
          </p:cNvSpPr>
          <p:nvPr>
            <p:ph type="body" sz="quarter" idx="33" hasCustomPrompt="1"/>
          </p:nvPr>
        </p:nvSpPr>
        <p:spPr>
          <a:xfrm>
            <a:off x="1853339" y="5112279"/>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pic>
        <p:nvPicPr>
          <p:cNvPr id="14" name="Picture 13" descr="A blue and black logo&#10;&#10;Description automatically generated">
            <a:extLst>
              <a:ext uri="{FF2B5EF4-FFF2-40B4-BE49-F238E27FC236}">
                <a16:creationId xmlns:a16="http://schemas.microsoft.com/office/drawing/2014/main" id="{2B353240-66D6-6F7C-5307-E0DAB893858A}"/>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1713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224FB1-7606-3D3E-2FC5-E5810C51E381}"/>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A590C0-901A-76F8-977A-2EEF15E431D0}"/>
              </a:ext>
            </a:extLst>
          </p:cNvPr>
          <p:cNvSpPr/>
          <p:nvPr userDrawn="1"/>
        </p:nvSpPr>
        <p:spPr>
          <a:xfrm>
            <a:off x="11167672" y="-2"/>
            <a:ext cx="1024328"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4EF929-4FD8-71CB-9F97-5E2ECA2BBE1A}"/>
              </a:ext>
            </a:extLst>
          </p:cNvPr>
          <p:cNvSpPr/>
          <p:nvPr userDrawn="1"/>
        </p:nvSpPr>
        <p:spPr>
          <a:xfrm>
            <a:off x="1" y="4259447"/>
            <a:ext cx="11055348" cy="25985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3AADE8F-DA0D-248D-8B56-6F6B698CF588}"/>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5">
            <a:extLst>
              <a:ext uri="{FF2B5EF4-FFF2-40B4-BE49-F238E27FC236}">
                <a16:creationId xmlns:a16="http://schemas.microsoft.com/office/drawing/2014/main" id="{123C2BF1-E805-C283-44A5-EEDE8A214A01}"/>
              </a:ext>
            </a:extLst>
          </p:cNvPr>
          <p:cNvSpPr>
            <a:spLocks noGrp="1"/>
          </p:cNvSpPr>
          <p:nvPr>
            <p:ph type="sldNum" sz="quarter" idx="12"/>
          </p:nvPr>
        </p:nvSpPr>
        <p:spPr>
          <a:xfrm>
            <a:off x="11433175" y="6530975"/>
            <a:ext cx="380999" cy="174620"/>
          </a:xfrm>
        </p:spPr>
        <p:txBody>
          <a:bodyPr/>
          <a:lstStyle>
            <a:lvl1pPr>
              <a:defRPr sz="900" b="1" i="0">
                <a:latin typeface="Lexend Deca SemiBold" pitchFamily="2" charset="77"/>
              </a:defRPr>
            </a:lvl1pPr>
          </a:lstStyle>
          <a:p>
            <a:pPr>
              <a:defRPr/>
            </a:pPr>
            <a:fld id="{5B3B6E8B-FAF9-6E49-9466-6F54E744055B}" type="slidenum">
              <a:rPr lang="en-GB" kern="0" smtClean="0">
                <a:solidFill>
                  <a:srgbClr val="231F20"/>
                </a:solidFill>
                <a:cs typeface="Arial"/>
              </a:rPr>
              <a:pPr>
                <a:defRPr/>
              </a:pPr>
              <a:t>‹#›</a:t>
            </a:fld>
            <a:endParaRPr lang="en-GB" kern="0">
              <a:solidFill>
                <a:srgbClr val="231F20"/>
              </a:solidFill>
              <a:cs typeface="Arial"/>
            </a:endParaRPr>
          </a:p>
        </p:txBody>
      </p:sp>
      <p:cxnSp>
        <p:nvCxnSpPr>
          <p:cNvPr id="23" name="Straight Connector 22">
            <a:extLst>
              <a:ext uri="{FF2B5EF4-FFF2-40B4-BE49-F238E27FC236}">
                <a16:creationId xmlns:a16="http://schemas.microsoft.com/office/drawing/2014/main" id="{B0AE5E46-28D7-B686-6012-99B830A435B6}"/>
              </a:ext>
            </a:extLst>
          </p:cNvPr>
          <p:cNvCxnSpPr>
            <a:cxnSpLocks/>
          </p:cNvCxnSpPr>
          <p:nvPr userDrawn="1"/>
        </p:nvCxnSpPr>
        <p:spPr>
          <a:xfrm flipH="1">
            <a:off x="377825" y="6480175"/>
            <a:ext cx="1143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5F7AE0FB-6C34-FDA6-E1E0-9837B1D4FFA2}"/>
              </a:ext>
            </a:extLst>
          </p:cNvPr>
          <p:cNvSpPr>
            <a:spLocks noGrp="1"/>
          </p:cNvSpPr>
          <p:nvPr>
            <p:ph type="ctrTitle" hasCustomPrompt="1"/>
          </p:nvPr>
        </p:nvSpPr>
        <p:spPr>
          <a:xfrm>
            <a:off x="377826" y="1350000"/>
            <a:ext cx="395010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44pt</a:t>
            </a:r>
          </a:p>
        </p:txBody>
      </p:sp>
      <p:sp>
        <p:nvSpPr>
          <p:cNvPr id="57" name="Text Placeholder 9">
            <a:extLst>
              <a:ext uri="{FF2B5EF4-FFF2-40B4-BE49-F238E27FC236}">
                <a16:creationId xmlns:a16="http://schemas.microsoft.com/office/drawing/2014/main" id="{91897D30-9435-56FD-0677-96F14346DA8B}"/>
              </a:ext>
            </a:extLst>
          </p:cNvPr>
          <p:cNvSpPr>
            <a:spLocks noGrp="1"/>
          </p:cNvSpPr>
          <p:nvPr>
            <p:ph type="body" sz="quarter" idx="22"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58" name="Text Placeholder 9">
            <a:extLst>
              <a:ext uri="{FF2B5EF4-FFF2-40B4-BE49-F238E27FC236}">
                <a16:creationId xmlns:a16="http://schemas.microsoft.com/office/drawing/2014/main" id="{35F94733-75BB-9396-D52E-9AF4AB74CF0C}"/>
              </a:ext>
            </a:extLst>
          </p:cNvPr>
          <p:cNvSpPr>
            <a:spLocks noGrp="1"/>
          </p:cNvSpPr>
          <p:nvPr>
            <p:ph type="body" sz="quarter" idx="23"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2" name="Picture Placeholder 9">
            <a:extLst>
              <a:ext uri="{FF2B5EF4-FFF2-40B4-BE49-F238E27FC236}">
                <a16:creationId xmlns:a16="http://schemas.microsoft.com/office/drawing/2014/main" id="{45A54684-6E72-9EA5-B7F3-0446394763D1}"/>
              </a:ext>
            </a:extLst>
          </p:cNvPr>
          <p:cNvSpPr>
            <a:spLocks noGrp="1"/>
          </p:cNvSpPr>
          <p:nvPr>
            <p:ph type="pic" sz="quarter" idx="24"/>
          </p:nvPr>
        </p:nvSpPr>
        <p:spPr>
          <a:xfrm>
            <a:off x="1853339" y="354437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3" name="Picture Placeholder 9">
            <a:extLst>
              <a:ext uri="{FF2B5EF4-FFF2-40B4-BE49-F238E27FC236}">
                <a16:creationId xmlns:a16="http://schemas.microsoft.com/office/drawing/2014/main" id="{C3E267FA-23E5-F498-F016-3DB300FAE802}"/>
              </a:ext>
            </a:extLst>
          </p:cNvPr>
          <p:cNvSpPr>
            <a:spLocks noGrp="1"/>
          </p:cNvSpPr>
          <p:nvPr>
            <p:ph type="pic" sz="quarter" idx="25"/>
          </p:nvPr>
        </p:nvSpPr>
        <p:spPr>
          <a:xfrm>
            <a:off x="4972316" y="3567712"/>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4" name="Picture Placeholder 9">
            <a:extLst>
              <a:ext uri="{FF2B5EF4-FFF2-40B4-BE49-F238E27FC236}">
                <a16:creationId xmlns:a16="http://schemas.microsoft.com/office/drawing/2014/main" id="{A430B7C8-ECF5-F5A0-23FB-525C301C23AD}"/>
              </a:ext>
            </a:extLst>
          </p:cNvPr>
          <p:cNvSpPr>
            <a:spLocks noGrp="1"/>
          </p:cNvSpPr>
          <p:nvPr>
            <p:ph type="pic" sz="quarter" idx="26"/>
          </p:nvPr>
        </p:nvSpPr>
        <p:spPr>
          <a:xfrm>
            <a:off x="8091292" y="357951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6" name="Picture Placeholder 9">
            <a:extLst>
              <a:ext uri="{FF2B5EF4-FFF2-40B4-BE49-F238E27FC236}">
                <a16:creationId xmlns:a16="http://schemas.microsoft.com/office/drawing/2014/main" id="{1D7C23F0-2A08-1824-9261-162264B4D691}"/>
              </a:ext>
            </a:extLst>
          </p:cNvPr>
          <p:cNvSpPr>
            <a:spLocks noGrp="1"/>
          </p:cNvSpPr>
          <p:nvPr>
            <p:ph type="pic" sz="quarter" idx="27"/>
          </p:nvPr>
        </p:nvSpPr>
        <p:spPr>
          <a:xfrm>
            <a:off x="4972316"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7" name="Picture Placeholder 9">
            <a:extLst>
              <a:ext uri="{FF2B5EF4-FFF2-40B4-BE49-F238E27FC236}">
                <a16:creationId xmlns:a16="http://schemas.microsoft.com/office/drawing/2014/main" id="{8CAF63E0-55CE-3ED1-3551-3154F55BE1E2}"/>
              </a:ext>
            </a:extLst>
          </p:cNvPr>
          <p:cNvSpPr>
            <a:spLocks noGrp="1"/>
          </p:cNvSpPr>
          <p:nvPr>
            <p:ph type="pic" sz="quarter" idx="28"/>
          </p:nvPr>
        </p:nvSpPr>
        <p:spPr>
          <a:xfrm>
            <a:off x="8091292"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8" name="Text Placeholder 9">
            <a:extLst>
              <a:ext uri="{FF2B5EF4-FFF2-40B4-BE49-F238E27FC236}">
                <a16:creationId xmlns:a16="http://schemas.microsoft.com/office/drawing/2014/main" id="{F13B5755-E3B0-7381-2D87-1308C4AC6FE4}"/>
              </a:ext>
            </a:extLst>
          </p:cNvPr>
          <p:cNvSpPr>
            <a:spLocks noGrp="1"/>
          </p:cNvSpPr>
          <p:nvPr>
            <p:ph type="body" sz="quarter" idx="29" hasCustomPrompt="1"/>
          </p:nvPr>
        </p:nvSpPr>
        <p:spPr>
          <a:xfrm>
            <a:off x="4970039"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9" name="Text Placeholder 9">
            <a:extLst>
              <a:ext uri="{FF2B5EF4-FFF2-40B4-BE49-F238E27FC236}">
                <a16:creationId xmlns:a16="http://schemas.microsoft.com/office/drawing/2014/main" id="{311F277F-6448-1A96-B068-91B66B205A73}"/>
              </a:ext>
            </a:extLst>
          </p:cNvPr>
          <p:cNvSpPr>
            <a:spLocks noGrp="1"/>
          </p:cNvSpPr>
          <p:nvPr>
            <p:ph type="body" sz="quarter" idx="30" hasCustomPrompt="1"/>
          </p:nvPr>
        </p:nvSpPr>
        <p:spPr>
          <a:xfrm>
            <a:off x="8091292"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0" name="Text Placeholder 9">
            <a:extLst>
              <a:ext uri="{FF2B5EF4-FFF2-40B4-BE49-F238E27FC236}">
                <a16:creationId xmlns:a16="http://schemas.microsoft.com/office/drawing/2014/main" id="{7D20D9EF-B708-CD6C-7547-F3E5A4423045}"/>
              </a:ext>
            </a:extLst>
          </p:cNvPr>
          <p:cNvSpPr>
            <a:spLocks noGrp="1"/>
          </p:cNvSpPr>
          <p:nvPr>
            <p:ph type="body" sz="quarter" idx="31" hasCustomPrompt="1"/>
          </p:nvPr>
        </p:nvSpPr>
        <p:spPr>
          <a:xfrm>
            <a:off x="4970039"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1" name="Text Placeholder 9">
            <a:extLst>
              <a:ext uri="{FF2B5EF4-FFF2-40B4-BE49-F238E27FC236}">
                <a16:creationId xmlns:a16="http://schemas.microsoft.com/office/drawing/2014/main" id="{2680DB6B-50A1-E267-9AC7-65F1E93BD38F}"/>
              </a:ext>
            </a:extLst>
          </p:cNvPr>
          <p:cNvSpPr>
            <a:spLocks noGrp="1"/>
          </p:cNvSpPr>
          <p:nvPr>
            <p:ph type="body" sz="quarter" idx="32" hasCustomPrompt="1"/>
          </p:nvPr>
        </p:nvSpPr>
        <p:spPr>
          <a:xfrm>
            <a:off x="8091292"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2" name="Text Placeholder 9">
            <a:extLst>
              <a:ext uri="{FF2B5EF4-FFF2-40B4-BE49-F238E27FC236}">
                <a16:creationId xmlns:a16="http://schemas.microsoft.com/office/drawing/2014/main" id="{64024923-434E-DC98-8FA5-351A032C84CE}"/>
              </a:ext>
            </a:extLst>
          </p:cNvPr>
          <p:cNvSpPr>
            <a:spLocks noGrp="1"/>
          </p:cNvSpPr>
          <p:nvPr>
            <p:ph type="body" sz="quarter" idx="33" hasCustomPrompt="1"/>
          </p:nvPr>
        </p:nvSpPr>
        <p:spPr>
          <a:xfrm>
            <a:off x="1853339" y="5112279"/>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pic>
        <p:nvPicPr>
          <p:cNvPr id="13" name="Picture 12" descr="A blue and black logo&#10;&#10;Description automatically generated">
            <a:extLst>
              <a:ext uri="{FF2B5EF4-FFF2-40B4-BE49-F238E27FC236}">
                <a16:creationId xmlns:a16="http://schemas.microsoft.com/office/drawing/2014/main" id="{7472560C-A521-6601-B2E4-5E487106041F}"/>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30615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D224FB1-7606-3D3E-2FC5-E5810C51E381}"/>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A590C0-901A-76F8-977A-2EEF15E431D0}"/>
              </a:ext>
            </a:extLst>
          </p:cNvPr>
          <p:cNvSpPr/>
          <p:nvPr userDrawn="1"/>
        </p:nvSpPr>
        <p:spPr>
          <a:xfrm>
            <a:off x="11167672" y="-2"/>
            <a:ext cx="1024328" cy="6857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64EF929-4FD8-71CB-9F97-5E2ECA2BBE1A}"/>
              </a:ext>
            </a:extLst>
          </p:cNvPr>
          <p:cNvSpPr/>
          <p:nvPr userDrawn="1"/>
        </p:nvSpPr>
        <p:spPr>
          <a:xfrm>
            <a:off x="1" y="4259447"/>
            <a:ext cx="11055348" cy="2598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3AADE8F-DA0D-248D-8B56-6F6B698CF588}"/>
              </a:ext>
            </a:extLst>
          </p:cNvPr>
          <p:cNvSpPr/>
          <p:nvPr userDrawn="1"/>
        </p:nvSpPr>
        <p:spPr>
          <a:xfrm>
            <a:off x="10920046" y="-2"/>
            <a:ext cx="247626"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5">
            <a:extLst>
              <a:ext uri="{FF2B5EF4-FFF2-40B4-BE49-F238E27FC236}">
                <a16:creationId xmlns:a16="http://schemas.microsoft.com/office/drawing/2014/main" id="{123C2BF1-E805-C283-44A5-EEDE8A214A01}"/>
              </a:ext>
            </a:extLst>
          </p:cNvPr>
          <p:cNvSpPr>
            <a:spLocks noGrp="1"/>
          </p:cNvSpPr>
          <p:nvPr>
            <p:ph type="sldNum" sz="quarter" idx="12"/>
          </p:nvPr>
        </p:nvSpPr>
        <p:spPr>
          <a:xfrm>
            <a:off x="11433175" y="6530975"/>
            <a:ext cx="380999" cy="174620"/>
          </a:xfrm>
        </p:spPr>
        <p:txBody>
          <a:bodyPr/>
          <a:lstStyle>
            <a:lvl1pPr>
              <a:defRPr sz="900" b="1" i="0">
                <a:latin typeface="Lexend Deca SemiBold" pitchFamily="2" charset="77"/>
              </a:defRPr>
            </a:lvl1pPr>
          </a:lstStyle>
          <a:p>
            <a:pPr>
              <a:defRPr/>
            </a:pPr>
            <a:fld id="{5B3B6E8B-FAF9-6E49-9466-6F54E744055B}" type="slidenum">
              <a:rPr lang="en-GB" kern="0" smtClean="0">
                <a:solidFill>
                  <a:srgbClr val="231F20"/>
                </a:solidFill>
                <a:cs typeface="Arial"/>
              </a:rPr>
              <a:pPr>
                <a:defRPr/>
              </a:pPr>
              <a:t>‹#›</a:t>
            </a:fld>
            <a:endParaRPr lang="en-GB" kern="0">
              <a:solidFill>
                <a:srgbClr val="231F20"/>
              </a:solidFill>
              <a:cs typeface="Arial"/>
            </a:endParaRPr>
          </a:p>
        </p:txBody>
      </p:sp>
      <p:cxnSp>
        <p:nvCxnSpPr>
          <p:cNvPr id="23" name="Straight Connector 22">
            <a:extLst>
              <a:ext uri="{FF2B5EF4-FFF2-40B4-BE49-F238E27FC236}">
                <a16:creationId xmlns:a16="http://schemas.microsoft.com/office/drawing/2014/main" id="{B0AE5E46-28D7-B686-6012-99B830A435B6}"/>
              </a:ext>
            </a:extLst>
          </p:cNvPr>
          <p:cNvCxnSpPr>
            <a:cxnSpLocks/>
          </p:cNvCxnSpPr>
          <p:nvPr userDrawn="1"/>
        </p:nvCxnSpPr>
        <p:spPr>
          <a:xfrm flipH="1">
            <a:off x="377825" y="6480175"/>
            <a:ext cx="11436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5F7AE0FB-6C34-FDA6-E1E0-9837B1D4FFA2}"/>
              </a:ext>
            </a:extLst>
          </p:cNvPr>
          <p:cNvSpPr>
            <a:spLocks noGrp="1"/>
          </p:cNvSpPr>
          <p:nvPr>
            <p:ph type="ctrTitle" hasCustomPrompt="1"/>
          </p:nvPr>
        </p:nvSpPr>
        <p:spPr>
          <a:xfrm>
            <a:off x="377826" y="1350000"/>
            <a:ext cx="3950104" cy="1061759"/>
          </a:xfrm>
        </p:spPr>
        <p:txBody>
          <a:bodyPr anchor="t" anchorCtr="0">
            <a:noAutofit/>
          </a:bodyPr>
          <a:lstStyle>
            <a:lvl1pPr marL="0" indent="0" algn="l">
              <a:tabLst>
                <a:tab pos="750888" algn="l"/>
              </a:tabLst>
              <a:defRPr sz="4400" b="0" i="0">
                <a:solidFill>
                  <a:schemeClr val="tx1"/>
                </a:solidFill>
                <a:latin typeface="Lexend Deca SemiBold" pitchFamily="2" charset="77"/>
              </a:defRPr>
            </a:lvl1pPr>
          </a:lstStyle>
          <a:p>
            <a:r>
              <a:rPr lang="en-GB"/>
              <a:t>44pt</a:t>
            </a:r>
          </a:p>
        </p:txBody>
      </p:sp>
      <p:sp>
        <p:nvSpPr>
          <p:cNvPr id="47" name="object 10">
            <a:extLst>
              <a:ext uri="{FF2B5EF4-FFF2-40B4-BE49-F238E27FC236}">
                <a16:creationId xmlns:a16="http://schemas.microsoft.com/office/drawing/2014/main" id="{C54D4B22-B503-01E9-792F-59FCBFEB2AEC}"/>
              </a:ext>
            </a:extLst>
          </p:cNvPr>
          <p:cNvSpPr/>
          <p:nvPr userDrawn="1"/>
        </p:nvSpPr>
        <p:spPr>
          <a:xfrm>
            <a:off x="10526500" y="135000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1"/>
          </a:solidFill>
        </p:spPr>
        <p:txBody>
          <a:bodyPr wrap="square" lIns="0" tIns="0" rIns="0" bIns="0" rtlCol="0"/>
          <a:lstStyle/>
          <a:p>
            <a:endParaRPr/>
          </a:p>
        </p:txBody>
      </p:sp>
      <p:sp>
        <p:nvSpPr>
          <p:cNvPr id="50" name="object 10">
            <a:extLst>
              <a:ext uri="{FF2B5EF4-FFF2-40B4-BE49-F238E27FC236}">
                <a16:creationId xmlns:a16="http://schemas.microsoft.com/office/drawing/2014/main" id="{7C1ED47C-9D27-F2A9-6E8F-27B15A3D3136}"/>
              </a:ext>
            </a:extLst>
          </p:cNvPr>
          <p:cNvSpPr/>
          <p:nvPr userDrawn="1"/>
        </p:nvSpPr>
        <p:spPr>
          <a:xfrm>
            <a:off x="7409800" y="355755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1"/>
          </a:solidFill>
        </p:spPr>
        <p:txBody>
          <a:bodyPr wrap="square" lIns="0" tIns="0" rIns="0" bIns="0" rtlCol="0"/>
          <a:lstStyle/>
          <a:p>
            <a:endParaRPr/>
          </a:p>
        </p:txBody>
      </p:sp>
      <p:sp>
        <p:nvSpPr>
          <p:cNvPr id="53" name="object 10">
            <a:extLst>
              <a:ext uri="{FF2B5EF4-FFF2-40B4-BE49-F238E27FC236}">
                <a16:creationId xmlns:a16="http://schemas.microsoft.com/office/drawing/2014/main" id="{33E277C3-A658-B2D6-9A62-128B63A396D5}"/>
              </a:ext>
            </a:extLst>
          </p:cNvPr>
          <p:cNvSpPr/>
          <p:nvPr userDrawn="1"/>
        </p:nvSpPr>
        <p:spPr>
          <a:xfrm>
            <a:off x="10526500" y="3556089"/>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1"/>
          </a:solidFill>
        </p:spPr>
        <p:txBody>
          <a:bodyPr wrap="square" lIns="0" tIns="0" rIns="0" bIns="0" rtlCol="0"/>
          <a:lstStyle/>
          <a:p>
            <a:endParaRPr/>
          </a:p>
        </p:txBody>
      </p:sp>
      <p:sp>
        <p:nvSpPr>
          <p:cNvPr id="56" name="object 10">
            <a:extLst>
              <a:ext uri="{FF2B5EF4-FFF2-40B4-BE49-F238E27FC236}">
                <a16:creationId xmlns:a16="http://schemas.microsoft.com/office/drawing/2014/main" id="{722D7893-BF99-089C-D50D-431F3F77BFB0}"/>
              </a:ext>
            </a:extLst>
          </p:cNvPr>
          <p:cNvSpPr/>
          <p:nvPr userDrawn="1"/>
        </p:nvSpPr>
        <p:spPr>
          <a:xfrm>
            <a:off x="4293099" y="3544371"/>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1"/>
          </a:solidFill>
        </p:spPr>
        <p:txBody>
          <a:bodyPr wrap="square" lIns="0" tIns="0" rIns="0" bIns="0" rtlCol="0"/>
          <a:lstStyle/>
          <a:p>
            <a:endParaRPr/>
          </a:p>
        </p:txBody>
      </p:sp>
      <p:sp>
        <p:nvSpPr>
          <p:cNvPr id="57" name="Text Placeholder 9">
            <a:extLst>
              <a:ext uri="{FF2B5EF4-FFF2-40B4-BE49-F238E27FC236}">
                <a16:creationId xmlns:a16="http://schemas.microsoft.com/office/drawing/2014/main" id="{91897D30-9435-56FD-0677-96F14346DA8B}"/>
              </a:ext>
            </a:extLst>
          </p:cNvPr>
          <p:cNvSpPr>
            <a:spLocks noGrp="1"/>
          </p:cNvSpPr>
          <p:nvPr>
            <p:ph type="body" sz="quarter" idx="22" hasCustomPrompt="1"/>
          </p:nvPr>
        </p:nvSpPr>
        <p:spPr>
          <a:xfrm>
            <a:off x="377825" y="6120000"/>
            <a:ext cx="422275" cy="243354"/>
          </a:xfrm>
        </p:spPr>
        <p:txBody>
          <a:bodyPr>
            <a:normAutofit/>
          </a:bodyPr>
          <a:lstStyle>
            <a:lvl1pPr>
              <a:spcBef>
                <a:spcPts val="0"/>
              </a:spcBef>
              <a:defRPr sz="1200" b="0" i="0" spc="-30" baseline="0">
                <a:solidFill>
                  <a:schemeClr val="tx1"/>
                </a:solidFill>
                <a:latin typeface="Lexend Deca Medium" pitchFamily="2" charset="77"/>
              </a:defRPr>
            </a:lvl1pPr>
          </a:lstStyle>
          <a:p>
            <a:pPr lvl="0"/>
            <a:r>
              <a:rPr lang="en-GB"/>
              <a:t>Date:</a:t>
            </a:r>
          </a:p>
        </p:txBody>
      </p:sp>
      <p:sp>
        <p:nvSpPr>
          <p:cNvPr id="58" name="Text Placeholder 9">
            <a:extLst>
              <a:ext uri="{FF2B5EF4-FFF2-40B4-BE49-F238E27FC236}">
                <a16:creationId xmlns:a16="http://schemas.microsoft.com/office/drawing/2014/main" id="{35F94733-75BB-9396-D52E-9AF4AB74CF0C}"/>
              </a:ext>
            </a:extLst>
          </p:cNvPr>
          <p:cNvSpPr>
            <a:spLocks noGrp="1"/>
          </p:cNvSpPr>
          <p:nvPr>
            <p:ph type="body" sz="quarter" idx="23" hasCustomPrompt="1"/>
          </p:nvPr>
        </p:nvSpPr>
        <p:spPr>
          <a:xfrm>
            <a:off x="803274" y="6120000"/>
            <a:ext cx="2701925" cy="243354"/>
          </a:xfrm>
        </p:spPr>
        <p:txBody>
          <a:bodyPr>
            <a:noAutofit/>
          </a:bodyPr>
          <a:lstStyle>
            <a:lvl1pPr>
              <a:spcBef>
                <a:spcPts val="0"/>
              </a:spcBef>
              <a:defRPr sz="1200" b="0" i="0" spc="-30" baseline="0">
                <a:latin typeface="Lexend Deca Medium" pitchFamily="2" charset="77"/>
              </a:defRPr>
            </a:lvl1pPr>
          </a:lstStyle>
          <a:p>
            <a:pPr lvl="0"/>
            <a:r>
              <a:rPr lang="en-GB"/>
              <a:t>&lt;D Month YYYY&gt;</a:t>
            </a:r>
          </a:p>
        </p:txBody>
      </p:sp>
      <p:sp>
        <p:nvSpPr>
          <p:cNvPr id="2" name="Picture Placeholder 9">
            <a:extLst>
              <a:ext uri="{FF2B5EF4-FFF2-40B4-BE49-F238E27FC236}">
                <a16:creationId xmlns:a16="http://schemas.microsoft.com/office/drawing/2014/main" id="{45A54684-6E72-9EA5-B7F3-0446394763D1}"/>
              </a:ext>
            </a:extLst>
          </p:cNvPr>
          <p:cNvSpPr>
            <a:spLocks noGrp="1"/>
          </p:cNvSpPr>
          <p:nvPr>
            <p:ph type="pic" sz="quarter" idx="24"/>
          </p:nvPr>
        </p:nvSpPr>
        <p:spPr>
          <a:xfrm>
            <a:off x="1853339" y="354437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3" name="Picture Placeholder 9">
            <a:extLst>
              <a:ext uri="{FF2B5EF4-FFF2-40B4-BE49-F238E27FC236}">
                <a16:creationId xmlns:a16="http://schemas.microsoft.com/office/drawing/2014/main" id="{C3E267FA-23E5-F498-F016-3DB300FAE802}"/>
              </a:ext>
            </a:extLst>
          </p:cNvPr>
          <p:cNvSpPr>
            <a:spLocks noGrp="1"/>
          </p:cNvSpPr>
          <p:nvPr>
            <p:ph type="pic" sz="quarter" idx="25"/>
          </p:nvPr>
        </p:nvSpPr>
        <p:spPr>
          <a:xfrm>
            <a:off x="4972316" y="3567712"/>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4" name="Picture Placeholder 9">
            <a:extLst>
              <a:ext uri="{FF2B5EF4-FFF2-40B4-BE49-F238E27FC236}">
                <a16:creationId xmlns:a16="http://schemas.microsoft.com/office/drawing/2014/main" id="{A430B7C8-ECF5-F5A0-23FB-525C301C23AD}"/>
              </a:ext>
            </a:extLst>
          </p:cNvPr>
          <p:cNvSpPr>
            <a:spLocks noGrp="1"/>
          </p:cNvSpPr>
          <p:nvPr>
            <p:ph type="pic" sz="quarter" idx="26"/>
          </p:nvPr>
        </p:nvSpPr>
        <p:spPr>
          <a:xfrm>
            <a:off x="8091292" y="3579511"/>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5" name="object 10">
            <a:extLst>
              <a:ext uri="{FF2B5EF4-FFF2-40B4-BE49-F238E27FC236}">
                <a16:creationId xmlns:a16="http://schemas.microsoft.com/office/drawing/2014/main" id="{3F721EA8-D7C8-1FFB-08C4-71D9D781E562}"/>
              </a:ext>
            </a:extLst>
          </p:cNvPr>
          <p:cNvSpPr/>
          <p:nvPr userDrawn="1"/>
        </p:nvSpPr>
        <p:spPr>
          <a:xfrm>
            <a:off x="7409800" y="1350000"/>
            <a:ext cx="143060" cy="1443600"/>
          </a:xfrm>
          <a:custGeom>
            <a:avLst/>
            <a:gdLst/>
            <a:ahLst/>
            <a:cxnLst/>
            <a:rect l="l" t="t" r="r" b="b"/>
            <a:pathLst>
              <a:path w="144144" h="1570989">
                <a:moveTo>
                  <a:pt x="144005" y="0"/>
                </a:moveTo>
                <a:lnTo>
                  <a:pt x="0" y="0"/>
                </a:lnTo>
                <a:lnTo>
                  <a:pt x="0" y="1570494"/>
                </a:lnTo>
                <a:lnTo>
                  <a:pt x="144005" y="1570494"/>
                </a:lnTo>
                <a:lnTo>
                  <a:pt x="144005" y="0"/>
                </a:lnTo>
                <a:close/>
              </a:path>
            </a:pathLst>
          </a:custGeom>
          <a:solidFill>
            <a:schemeClr val="accent1"/>
          </a:solidFill>
        </p:spPr>
        <p:txBody>
          <a:bodyPr wrap="square" lIns="0" tIns="0" rIns="0" bIns="0" rtlCol="0"/>
          <a:lstStyle/>
          <a:p>
            <a:endParaRPr/>
          </a:p>
        </p:txBody>
      </p:sp>
      <p:sp>
        <p:nvSpPr>
          <p:cNvPr id="6" name="Picture Placeholder 9">
            <a:extLst>
              <a:ext uri="{FF2B5EF4-FFF2-40B4-BE49-F238E27FC236}">
                <a16:creationId xmlns:a16="http://schemas.microsoft.com/office/drawing/2014/main" id="{1D7C23F0-2A08-1824-9261-162264B4D691}"/>
              </a:ext>
            </a:extLst>
          </p:cNvPr>
          <p:cNvSpPr>
            <a:spLocks noGrp="1"/>
          </p:cNvSpPr>
          <p:nvPr>
            <p:ph type="pic" sz="quarter" idx="27"/>
          </p:nvPr>
        </p:nvSpPr>
        <p:spPr>
          <a:xfrm>
            <a:off x="4972316"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7" name="Picture Placeholder 9">
            <a:extLst>
              <a:ext uri="{FF2B5EF4-FFF2-40B4-BE49-F238E27FC236}">
                <a16:creationId xmlns:a16="http://schemas.microsoft.com/office/drawing/2014/main" id="{8CAF63E0-55CE-3ED1-3551-3154F55BE1E2}"/>
              </a:ext>
            </a:extLst>
          </p:cNvPr>
          <p:cNvSpPr>
            <a:spLocks noGrp="1"/>
          </p:cNvSpPr>
          <p:nvPr>
            <p:ph type="pic" sz="quarter" idx="28"/>
          </p:nvPr>
        </p:nvSpPr>
        <p:spPr>
          <a:xfrm>
            <a:off x="8091292" y="1350000"/>
            <a:ext cx="2435208" cy="1443600"/>
          </a:xfrm>
          <a:custGeom>
            <a:avLst/>
            <a:gdLst>
              <a:gd name="connsiteX0" fmla="*/ 0 w 3430800"/>
              <a:gd name="connsiteY0" fmla="*/ 6485041 h 6861175"/>
              <a:gd name="connsiteX1" fmla="*/ 3430800 w 3430800"/>
              <a:gd name="connsiteY1" fmla="*/ 6485041 h 6861175"/>
              <a:gd name="connsiteX2" fmla="*/ 3430800 w 3430800"/>
              <a:gd name="connsiteY2" fmla="*/ 6861175 h 6861175"/>
              <a:gd name="connsiteX3" fmla="*/ 0 w 3430800"/>
              <a:gd name="connsiteY3" fmla="*/ 6861175 h 6861175"/>
              <a:gd name="connsiteX4" fmla="*/ 0 w 3430800"/>
              <a:gd name="connsiteY4" fmla="*/ 0 h 6861175"/>
              <a:gd name="connsiteX5" fmla="*/ 3430800 w 3430800"/>
              <a:gd name="connsiteY5" fmla="*/ 0 h 6861175"/>
              <a:gd name="connsiteX6" fmla="*/ 3430800 w 3430800"/>
              <a:gd name="connsiteY6" fmla="*/ 3175 h 6861175"/>
              <a:gd name="connsiteX7" fmla="*/ 3430800 w 3430800"/>
              <a:gd name="connsiteY7" fmla="*/ 974329 h 6861175"/>
              <a:gd name="connsiteX8" fmla="*/ 3430800 w 3430800"/>
              <a:gd name="connsiteY8" fmla="*/ 6477841 h 6861175"/>
              <a:gd name="connsiteX9" fmla="*/ 0 w 3430800"/>
              <a:gd name="connsiteY9" fmla="*/ 6477841 h 6861175"/>
              <a:gd name="connsiteX10" fmla="*/ 0 w 3430800"/>
              <a:gd name="connsiteY10" fmla="*/ 974329 h 6861175"/>
              <a:gd name="connsiteX11" fmla="*/ 0 w 3430800"/>
              <a:gd name="connsiteY11"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0800" h="6861175">
                <a:moveTo>
                  <a:pt x="0" y="6485041"/>
                </a:moveTo>
                <a:lnTo>
                  <a:pt x="3430800" y="6485041"/>
                </a:lnTo>
                <a:lnTo>
                  <a:pt x="3430800" y="6861175"/>
                </a:lnTo>
                <a:lnTo>
                  <a:pt x="0" y="6861175"/>
                </a:lnTo>
                <a:close/>
                <a:moveTo>
                  <a:pt x="0" y="0"/>
                </a:moveTo>
                <a:lnTo>
                  <a:pt x="3430800" y="0"/>
                </a:lnTo>
                <a:lnTo>
                  <a:pt x="3430800" y="3175"/>
                </a:lnTo>
                <a:lnTo>
                  <a:pt x="3430800" y="974329"/>
                </a:lnTo>
                <a:lnTo>
                  <a:pt x="3430800" y="6477841"/>
                </a:lnTo>
                <a:lnTo>
                  <a:pt x="0" y="6477841"/>
                </a:lnTo>
                <a:lnTo>
                  <a:pt x="0" y="974329"/>
                </a:lnTo>
                <a:lnTo>
                  <a:pt x="0" y="3175"/>
                </a:lnTo>
                <a:close/>
              </a:path>
            </a:pathLst>
          </a:custGeom>
        </p:spPr>
        <p:txBody>
          <a:bodyPr wrap="square" bIns="1080000" anchor="ctr" anchorCtr="1">
            <a:noAutofit/>
          </a:bodyPr>
          <a:lstStyle>
            <a:lvl1pPr>
              <a:defRPr>
                <a:solidFill>
                  <a:schemeClr val="tx1"/>
                </a:solidFill>
              </a:defRPr>
            </a:lvl1pPr>
          </a:lstStyle>
          <a:p>
            <a:r>
              <a:rPr lang="en-US"/>
              <a:t>Click icon to add picture</a:t>
            </a:r>
            <a:endParaRPr lang="en-GB"/>
          </a:p>
        </p:txBody>
      </p:sp>
      <p:sp>
        <p:nvSpPr>
          <p:cNvPr id="8" name="Text Placeholder 9">
            <a:extLst>
              <a:ext uri="{FF2B5EF4-FFF2-40B4-BE49-F238E27FC236}">
                <a16:creationId xmlns:a16="http://schemas.microsoft.com/office/drawing/2014/main" id="{F13B5755-E3B0-7381-2D87-1308C4AC6FE4}"/>
              </a:ext>
            </a:extLst>
          </p:cNvPr>
          <p:cNvSpPr>
            <a:spLocks noGrp="1"/>
          </p:cNvSpPr>
          <p:nvPr>
            <p:ph type="body" sz="quarter" idx="29" hasCustomPrompt="1"/>
          </p:nvPr>
        </p:nvSpPr>
        <p:spPr>
          <a:xfrm>
            <a:off x="4970039"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9" name="Text Placeholder 9">
            <a:extLst>
              <a:ext uri="{FF2B5EF4-FFF2-40B4-BE49-F238E27FC236}">
                <a16:creationId xmlns:a16="http://schemas.microsoft.com/office/drawing/2014/main" id="{311F277F-6448-1A96-B068-91B66B205A73}"/>
              </a:ext>
            </a:extLst>
          </p:cNvPr>
          <p:cNvSpPr>
            <a:spLocks noGrp="1"/>
          </p:cNvSpPr>
          <p:nvPr>
            <p:ph type="body" sz="quarter" idx="30" hasCustomPrompt="1"/>
          </p:nvPr>
        </p:nvSpPr>
        <p:spPr>
          <a:xfrm>
            <a:off x="8091292" y="2880524"/>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0" name="Text Placeholder 9">
            <a:extLst>
              <a:ext uri="{FF2B5EF4-FFF2-40B4-BE49-F238E27FC236}">
                <a16:creationId xmlns:a16="http://schemas.microsoft.com/office/drawing/2014/main" id="{7D20D9EF-B708-CD6C-7547-F3E5A4423045}"/>
              </a:ext>
            </a:extLst>
          </p:cNvPr>
          <p:cNvSpPr>
            <a:spLocks noGrp="1"/>
          </p:cNvSpPr>
          <p:nvPr>
            <p:ph type="body" sz="quarter" idx="31" hasCustomPrompt="1"/>
          </p:nvPr>
        </p:nvSpPr>
        <p:spPr>
          <a:xfrm>
            <a:off x="4970039"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1" name="Text Placeholder 9">
            <a:extLst>
              <a:ext uri="{FF2B5EF4-FFF2-40B4-BE49-F238E27FC236}">
                <a16:creationId xmlns:a16="http://schemas.microsoft.com/office/drawing/2014/main" id="{2680DB6B-50A1-E267-9AC7-65F1E93BD38F}"/>
              </a:ext>
            </a:extLst>
          </p:cNvPr>
          <p:cNvSpPr>
            <a:spLocks noGrp="1"/>
          </p:cNvSpPr>
          <p:nvPr>
            <p:ph type="body" sz="quarter" idx="32" hasCustomPrompt="1"/>
          </p:nvPr>
        </p:nvSpPr>
        <p:spPr>
          <a:xfrm>
            <a:off x="8091292" y="5128133"/>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sp>
        <p:nvSpPr>
          <p:cNvPr id="12" name="Text Placeholder 9">
            <a:extLst>
              <a:ext uri="{FF2B5EF4-FFF2-40B4-BE49-F238E27FC236}">
                <a16:creationId xmlns:a16="http://schemas.microsoft.com/office/drawing/2014/main" id="{64024923-434E-DC98-8FA5-351A032C84CE}"/>
              </a:ext>
            </a:extLst>
          </p:cNvPr>
          <p:cNvSpPr>
            <a:spLocks noGrp="1"/>
          </p:cNvSpPr>
          <p:nvPr>
            <p:ph type="body" sz="quarter" idx="33" hasCustomPrompt="1"/>
          </p:nvPr>
        </p:nvSpPr>
        <p:spPr>
          <a:xfrm>
            <a:off x="1853339" y="5112279"/>
            <a:ext cx="2435207" cy="389141"/>
          </a:xfrm>
        </p:spPr>
        <p:txBody>
          <a:bodyPr>
            <a:noAutofit/>
          </a:bodyPr>
          <a:lstStyle>
            <a:lvl1pPr>
              <a:spcBef>
                <a:spcPts val="0"/>
              </a:spcBef>
              <a:defRPr sz="1200" b="1" i="0">
                <a:latin typeface="Lexend Deca SemiBold" pitchFamily="2" charset="77"/>
              </a:defRPr>
            </a:lvl1pPr>
            <a:lvl2pPr>
              <a:spcBef>
                <a:spcPts val="0"/>
              </a:spcBef>
              <a:defRPr/>
            </a:lvl2pPr>
            <a:lvl3pPr marL="108000" indent="-108000">
              <a:buFont typeface="Arial" panose="020B0604020202020204" pitchFamily="34" charset="0"/>
              <a:buChar char="•"/>
              <a:defRPr/>
            </a:lvl3pPr>
            <a:lvl4pPr>
              <a:spcBef>
                <a:spcPts val="0"/>
              </a:spcBef>
              <a:defRPr/>
            </a:lvl4pPr>
          </a:lstStyle>
          <a:p>
            <a:pPr lvl="0"/>
            <a:r>
              <a:rPr lang="en-GB"/>
              <a:t>Caption</a:t>
            </a:r>
          </a:p>
        </p:txBody>
      </p:sp>
      <p:pic>
        <p:nvPicPr>
          <p:cNvPr id="14" name="Picture 13" descr="A blue and black logo&#10;&#10;Description automatically generated">
            <a:extLst>
              <a:ext uri="{FF2B5EF4-FFF2-40B4-BE49-F238E27FC236}">
                <a16:creationId xmlns:a16="http://schemas.microsoft.com/office/drawing/2014/main" id="{925DE472-E158-086B-83DA-54FED5672488}"/>
              </a:ext>
            </a:extLst>
          </p:cNvPr>
          <p:cNvPicPr>
            <a:picLocks noChangeAspect="1"/>
          </p:cNvPicPr>
          <p:nvPr userDrawn="1"/>
        </p:nvPicPr>
        <p:blipFill>
          <a:blip r:embed="rId2"/>
          <a:stretch>
            <a:fillRect/>
          </a:stretch>
        </p:blipFill>
        <p:spPr>
          <a:xfrm>
            <a:off x="377999" y="378000"/>
            <a:ext cx="1800000" cy="404007"/>
          </a:xfrm>
          <a:prstGeom prst="rect">
            <a:avLst/>
          </a:prstGeom>
        </p:spPr>
      </p:pic>
    </p:spTree>
    <p:extLst>
      <p:ext uri="{BB962C8B-B14F-4D97-AF65-F5344CB8AC3E}">
        <p14:creationId xmlns:p14="http://schemas.microsoft.com/office/powerpoint/2010/main" val="204210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E4B27-F001-D6C1-B78F-59C49CF88017}"/>
              </a:ext>
            </a:extLst>
          </p:cNvPr>
          <p:cNvSpPr>
            <a:spLocks noGrp="1"/>
          </p:cNvSpPr>
          <p:nvPr>
            <p:ph type="title"/>
          </p:nvPr>
        </p:nvSpPr>
        <p:spPr>
          <a:xfrm>
            <a:off x="377823" y="1049571"/>
            <a:ext cx="10160001" cy="100334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A66D12-8695-8487-15A2-691AFCF05864}"/>
              </a:ext>
            </a:extLst>
          </p:cNvPr>
          <p:cNvSpPr>
            <a:spLocks noGrp="1"/>
          </p:cNvSpPr>
          <p:nvPr>
            <p:ph type="body" idx="1"/>
          </p:nvPr>
        </p:nvSpPr>
        <p:spPr>
          <a:xfrm>
            <a:off x="377825" y="2948400"/>
            <a:ext cx="4194175" cy="2858471"/>
          </a:xfrm>
          <a:prstGeom prst="rect">
            <a:avLst/>
          </a:prstGeom>
        </p:spPr>
        <p:txBody>
          <a:bodyPr vert="horz" lIns="0" tIns="0" rIns="0" bIns="0" rtlCol="0" anchor="t" anchorCtr="0">
            <a:normAutofit/>
          </a:bodyPr>
          <a:lstStyle/>
          <a:p>
            <a:pPr lvl="0"/>
            <a:r>
              <a:rPr lang="en-GB"/>
              <a:t>First level &lt;Subheading / introductory text&gt;</a:t>
            </a:r>
          </a:p>
          <a:p>
            <a:pPr lvl="1"/>
            <a:r>
              <a:rPr lang="en-GB"/>
              <a:t>Second level &lt;Text with para spacing&gt;</a:t>
            </a:r>
          </a:p>
          <a:p>
            <a:pPr lvl="2"/>
            <a:r>
              <a:rPr lang="en-GB"/>
              <a:t>Third level &lt;Text no para spacing&gt;</a:t>
            </a:r>
          </a:p>
          <a:p>
            <a:pPr lvl="3"/>
            <a:r>
              <a:rPr lang="en-GB"/>
              <a:t>Fourth level &lt;Bullet with para spacing&gt;</a:t>
            </a:r>
          </a:p>
          <a:p>
            <a:pPr lvl="4"/>
            <a:r>
              <a:rPr lang="en-GB"/>
              <a:t>Fifth level &lt;Bullet no para spacing&gt;</a:t>
            </a:r>
          </a:p>
        </p:txBody>
      </p:sp>
      <p:sp>
        <p:nvSpPr>
          <p:cNvPr id="4" name="Date Placeholder 3">
            <a:extLst>
              <a:ext uri="{FF2B5EF4-FFF2-40B4-BE49-F238E27FC236}">
                <a16:creationId xmlns:a16="http://schemas.microsoft.com/office/drawing/2014/main" id="{AB911DDC-A4F5-5C9E-BB58-79DEF79F6BB9}"/>
              </a:ext>
            </a:extLst>
          </p:cNvPr>
          <p:cNvSpPr>
            <a:spLocks noGrp="1"/>
          </p:cNvSpPr>
          <p:nvPr>
            <p:ph type="dt" sz="half" idx="2"/>
          </p:nvPr>
        </p:nvSpPr>
        <p:spPr>
          <a:xfrm>
            <a:off x="377825" y="6270532"/>
            <a:ext cx="4194174" cy="158844"/>
          </a:xfrm>
          <a:prstGeom prst="rect">
            <a:avLst/>
          </a:prstGeom>
        </p:spPr>
        <p:txBody>
          <a:bodyPr vert="horz" lIns="0" tIns="0" rIns="0" bIns="0" rtlCol="0" anchor="t" anchorCtr="0"/>
          <a:lstStyle>
            <a:lvl1pPr algn="l">
              <a:defRPr sz="900">
                <a:solidFill>
                  <a:schemeClr val="tx1"/>
                </a:solidFill>
              </a:defRPr>
            </a:lvl1pPr>
          </a:lstStyle>
          <a:p>
            <a:r>
              <a:rPr lang="en-GB"/>
              <a:t>&lt;D Month YYYY&gt;</a:t>
            </a:r>
          </a:p>
        </p:txBody>
      </p:sp>
      <p:sp>
        <p:nvSpPr>
          <p:cNvPr id="5" name="Footer Placeholder 4">
            <a:extLst>
              <a:ext uri="{FF2B5EF4-FFF2-40B4-BE49-F238E27FC236}">
                <a16:creationId xmlns:a16="http://schemas.microsoft.com/office/drawing/2014/main" id="{1435A013-2568-E00E-827F-E0D25A40DBD5}"/>
              </a:ext>
            </a:extLst>
          </p:cNvPr>
          <p:cNvSpPr>
            <a:spLocks noGrp="1"/>
          </p:cNvSpPr>
          <p:nvPr>
            <p:ph type="ftr" sz="quarter" idx="3"/>
          </p:nvPr>
        </p:nvSpPr>
        <p:spPr>
          <a:xfrm>
            <a:off x="377824" y="6105525"/>
            <a:ext cx="4194175" cy="158845"/>
          </a:xfrm>
          <a:prstGeom prst="rect">
            <a:avLst/>
          </a:prstGeom>
        </p:spPr>
        <p:txBody>
          <a:bodyPr vert="horz" lIns="0" tIns="0" rIns="0" bIns="0" rtlCol="0" anchor="t" anchorCtr="0"/>
          <a:lstStyle>
            <a:lvl1pPr algn="l">
              <a:defRPr sz="900" b="1">
                <a:solidFill>
                  <a:schemeClr val="tx1"/>
                </a:solidFill>
                <a:latin typeface="+mj-lt"/>
              </a:defRPr>
            </a:lvl1pPr>
          </a:lstStyle>
          <a:p>
            <a:r>
              <a:rPr lang="en-GB"/>
              <a:t>&lt;Footer&gt;</a:t>
            </a:r>
          </a:p>
        </p:txBody>
      </p:sp>
      <p:sp>
        <p:nvSpPr>
          <p:cNvPr id="6" name="Slide Number Placeholder 5">
            <a:extLst>
              <a:ext uri="{FF2B5EF4-FFF2-40B4-BE49-F238E27FC236}">
                <a16:creationId xmlns:a16="http://schemas.microsoft.com/office/drawing/2014/main" id="{4986808B-C2AF-F211-F13A-33644517B0AC}"/>
              </a:ext>
            </a:extLst>
          </p:cNvPr>
          <p:cNvSpPr>
            <a:spLocks noGrp="1"/>
          </p:cNvSpPr>
          <p:nvPr>
            <p:ph type="sldNum" sz="quarter" idx="4"/>
          </p:nvPr>
        </p:nvSpPr>
        <p:spPr>
          <a:xfrm>
            <a:off x="11433175" y="6270533"/>
            <a:ext cx="380999" cy="158844"/>
          </a:xfrm>
          <a:prstGeom prst="rect">
            <a:avLst/>
          </a:prstGeom>
        </p:spPr>
        <p:txBody>
          <a:bodyPr vert="horz" lIns="0" tIns="0" rIns="0" bIns="0" rtlCol="0" anchor="t" anchorCtr="0"/>
          <a:lstStyle>
            <a:lvl1pPr algn="r">
              <a:defRPr sz="900" b="1">
                <a:solidFill>
                  <a:schemeClr val="tx1"/>
                </a:solidFill>
                <a:latin typeface="+mj-lt"/>
              </a:defRPr>
            </a:lvl1pPr>
          </a:lstStyle>
          <a:p>
            <a:fld id="{5B3B6E8B-FAF9-6E49-9466-6F54E744055B}" type="slidenum">
              <a:rPr lang="en-GB" smtClean="0"/>
              <a:pPr/>
              <a:t>‹#›</a:t>
            </a:fld>
            <a:endParaRPr lang="en-GB"/>
          </a:p>
        </p:txBody>
      </p:sp>
    </p:spTree>
    <p:extLst>
      <p:ext uri="{BB962C8B-B14F-4D97-AF65-F5344CB8AC3E}">
        <p14:creationId xmlns:p14="http://schemas.microsoft.com/office/powerpoint/2010/main" val="3200572112"/>
      </p:ext>
    </p:extLst>
  </p:cSld>
  <p:clrMap bg1="lt1" tx1="dk1" bg2="lt2" tx2="dk2" accent1="accent1" accent2="accent2" accent3="accent3" accent4="accent4" accent5="accent5" accent6="accent6" hlink="hlink" folHlink="folHlink"/>
  <p:sldLayoutIdLst>
    <p:sldLayoutId id="2147483679" r:id="rId1"/>
    <p:sldLayoutId id="2147483729" r:id="rId2"/>
    <p:sldLayoutId id="2147483696" r:id="rId3"/>
    <p:sldLayoutId id="2147483730" r:id="rId4"/>
    <p:sldLayoutId id="2147483712" r:id="rId5"/>
    <p:sldLayoutId id="2147483698" r:id="rId6"/>
    <p:sldLayoutId id="2147483683" r:id="rId7"/>
    <p:sldLayoutId id="2147483709" r:id="rId8"/>
    <p:sldLayoutId id="2147483710" r:id="rId9"/>
    <p:sldLayoutId id="2147483711" r:id="rId10"/>
    <p:sldLayoutId id="2147483701" r:id="rId11"/>
    <p:sldLayoutId id="2147483713" r:id="rId12"/>
    <p:sldLayoutId id="2147483714" r:id="rId13"/>
    <p:sldLayoutId id="2147483716" r:id="rId14"/>
    <p:sldLayoutId id="2147483717" r:id="rId15"/>
    <p:sldLayoutId id="2147483718" r:id="rId16"/>
    <p:sldLayoutId id="2147483719" r:id="rId17"/>
    <p:sldLayoutId id="2147483720" r:id="rId18"/>
    <p:sldLayoutId id="2147483735" r:id="rId19"/>
    <p:sldLayoutId id="2147483721" r:id="rId20"/>
    <p:sldLayoutId id="2147483722" r:id="rId21"/>
    <p:sldLayoutId id="2147483723" r:id="rId22"/>
    <p:sldLayoutId id="2147483725" r:id="rId23"/>
    <p:sldLayoutId id="2147483724" r:id="rId24"/>
    <p:sldLayoutId id="2147483726" r:id="rId25"/>
    <p:sldLayoutId id="2147483727" r:id="rId26"/>
    <p:sldLayoutId id="2147483728" r:id="rId27"/>
    <p:sldLayoutId id="2147483734" r:id="rId28"/>
    <p:sldLayoutId id="2147483736" r:id="rId29"/>
    <p:sldLayoutId id="2147483687" r:id="rId30"/>
    <p:sldLayoutId id="2147483737" r:id="rId31"/>
    <p:sldLayoutId id="2147483733" r:id="rId32"/>
    <p:sldLayoutId id="2147483738" r:id="rId33"/>
    <p:sldLayoutId id="2147483740" r:id="rId34"/>
    <p:sldLayoutId id="214748374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
          <p15:clr>
            <a:srgbClr val="F26B43"/>
          </p15:clr>
        </p15:guide>
        <p15:guide id="2" pos="238">
          <p15:clr>
            <a:srgbClr val="F26B43"/>
          </p15:clr>
        </p15:guide>
        <p15:guide id="3" pos="7442">
          <p15:clr>
            <a:srgbClr val="F26B43"/>
          </p15:clr>
        </p15:guide>
        <p15:guide id="4" orient="horz" pos="40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www.peabodygroup.org.uk/about-us/who-we-are/our-leadership/"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6480EE-36E8-9709-8B0A-D733F0B9457F}"/>
              </a:ext>
            </a:extLst>
          </p:cNvPr>
          <p:cNvSpPr>
            <a:spLocks noGrp="1"/>
          </p:cNvSpPr>
          <p:nvPr>
            <p:ph type="body" sz="quarter" idx="16"/>
          </p:nvPr>
        </p:nvSpPr>
        <p:spPr>
          <a:xfrm>
            <a:off x="522287" y="6120000"/>
            <a:ext cx="2701925" cy="243354"/>
          </a:xfrm>
        </p:spPr>
        <p:txBody>
          <a:bodyPr/>
          <a:lstStyle/>
          <a:p>
            <a:r>
              <a:rPr lang="en-US" dirty="0"/>
              <a:t>Investor update - April 2024</a:t>
            </a:r>
          </a:p>
        </p:txBody>
      </p:sp>
      <p:sp>
        <p:nvSpPr>
          <p:cNvPr id="5" name="Title 4">
            <a:extLst>
              <a:ext uri="{FF2B5EF4-FFF2-40B4-BE49-F238E27FC236}">
                <a16:creationId xmlns:a16="http://schemas.microsoft.com/office/drawing/2014/main" id="{880BFF0A-5007-7C77-4ED7-D02D63BE7252}"/>
              </a:ext>
            </a:extLst>
          </p:cNvPr>
          <p:cNvSpPr>
            <a:spLocks noGrp="1"/>
          </p:cNvSpPr>
          <p:nvPr>
            <p:ph type="ctrTitle"/>
          </p:nvPr>
        </p:nvSpPr>
        <p:spPr>
          <a:xfrm>
            <a:off x="522287" y="1944001"/>
            <a:ext cx="5548313" cy="656960"/>
          </a:xfrm>
        </p:spPr>
        <p:txBody>
          <a:bodyPr/>
          <a:lstStyle/>
          <a:p>
            <a:r>
              <a:rPr lang="en-US"/>
              <a:t>Peabody investor update </a:t>
            </a:r>
          </a:p>
        </p:txBody>
      </p:sp>
      <p:sp>
        <p:nvSpPr>
          <p:cNvPr id="8" name="Title 1">
            <a:extLst>
              <a:ext uri="{FF2B5EF4-FFF2-40B4-BE49-F238E27FC236}">
                <a16:creationId xmlns:a16="http://schemas.microsoft.com/office/drawing/2014/main" id="{FE053017-0378-91DD-B98F-35365C786658}"/>
              </a:ext>
            </a:extLst>
          </p:cNvPr>
          <p:cNvSpPr txBox="1">
            <a:spLocks/>
          </p:cNvSpPr>
          <p:nvPr/>
        </p:nvSpPr>
        <p:spPr>
          <a:xfrm>
            <a:off x="2677948" y="2600961"/>
            <a:ext cx="3041064"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pitchFamily="2" charset="0"/>
              </a:rPr>
              <a:t>2024</a:t>
            </a:r>
          </a:p>
        </p:txBody>
      </p:sp>
    </p:spTree>
    <p:extLst>
      <p:ext uri="{BB962C8B-B14F-4D97-AF65-F5344CB8AC3E}">
        <p14:creationId xmlns:p14="http://schemas.microsoft.com/office/powerpoint/2010/main" val="389772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A4A2-C114-1FEE-E08C-8AE48610F2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78543-7FC5-7D5F-24AD-8AE58919F42F}"/>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10</a:t>
            </a:fld>
            <a:endParaRPr lang="en-GB"/>
          </a:p>
        </p:txBody>
      </p:sp>
      <p:sp>
        <p:nvSpPr>
          <p:cNvPr id="10" name="Title 2">
            <a:extLst>
              <a:ext uri="{FF2B5EF4-FFF2-40B4-BE49-F238E27FC236}">
                <a16:creationId xmlns:a16="http://schemas.microsoft.com/office/drawing/2014/main" id="{C8D6231D-71DD-03EB-4AF4-AFC82E66F3B8}"/>
              </a:ext>
            </a:extLst>
          </p:cNvPr>
          <p:cNvSpPr>
            <a:spLocks noGrp="1"/>
          </p:cNvSpPr>
          <p:nvPr>
            <p:ph type="ctrTitle"/>
          </p:nvPr>
        </p:nvSpPr>
        <p:spPr>
          <a:xfrm>
            <a:off x="377827" y="1092312"/>
            <a:ext cx="10526694" cy="1061759"/>
          </a:xfrm>
        </p:spPr>
        <p:txBody>
          <a:bodyPr/>
          <a:lstStyle/>
          <a:p>
            <a:r>
              <a:rPr lang="en-US" sz="4000">
                <a:solidFill>
                  <a:schemeClr val="tx1"/>
                </a:solidFill>
                <a:latin typeface="Lexend Deca SemiBold"/>
              </a:rPr>
              <a:t>Statement of comprehensive income</a:t>
            </a:r>
          </a:p>
        </p:txBody>
      </p:sp>
      <p:graphicFrame>
        <p:nvGraphicFramePr>
          <p:cNvPr id="5" name="Table 7">
            <a:extLst>
              <a:ext uri="{FF2B5EF4-FFF2-40B4-BE49-F238E27FC236}">
                <a16:creationId xmlns:a16="http://schemas.microsoft.com/office/drawing/2014/main" id="{18EFAB6C-8F96-DE72-54B6-EFFCDA46BCA0}"/>
              </a:ext>
            </a:extLst>
          </p:cNvPr>
          <p:cNvGraphicFramePr>
            <a:graphicFrameLocks/>
          </p:cNvGraphicFramePr>
          <p:nvPr>
            <p:extLst>
              <p:ext uri="{D42A27DB-BD31-4B8C-83A1-F6EECF244321}">
                <p14:modId xmlns:p14="http://schemas.microsoft.com/office/powerpoint/2010/main" val="1755209711"/>
              </p:ext>
            </p:extLst>
          </p:nvPr>
        </p:nvGraphicFramePr>
        <p:xfrm>
          <a:off x="377826" y="1777203"/>
          <a:ext cx="10159998" cy="4564068"/>
        </p:xfrm>
        <a:graphic>
          <a:graphicData uri="http://schemas.openxmlformats.org/drawingml/2006/table">
            <a:tbl>
              <a:tblPr firstRow="1" bandRow="1">
                <a:tableStyleId>{5C22544A-7EE6-4342-B048-85BDC9FD1C3A}</a:tableStyleId>
              </a:tblPr>
              <a:tblGrid>
                <a:gridCol w="4495625">
                  <a:extLst>
                    <a:ext uri="{9D8B030D-6E8A-4147-A177-3AD203B41FA5}">
                      <a16:colId xmlns:a16="http://schemas.microsoft.com/office/drawing/2014/main" val="1188747014"/>
                    </a:ext>
                  </a:extLst>
                </a:gridCol>
                <a:gridCol w="2632668">
                  <a:extLst>
                    <a:ext uri="{9D8B030D-6E8A-4147-A177-3AD203B41FA5}">
                      <a16:colId xmlns:a16="http://schemas.microsoft.com/office/drawing/2014/main" val="1634268270"/>
                    </a:ext>
                  </a:extLst>
                </a:gridCol>
                <a:gridCol w="3031705">
                  <a:extLst>
                    <a:ext uri="{9D8B030D-6E8A-4147-A177-3AD203B41FA5}">
                      <a16:colId xmlns:a16="http://schemas.microsoft.com/office/drawing/2014/main" val="601149907"/>
                    </a:ext>
                  </a:extLst>
                </a:gridCol>
              </a:tblGrid>
              <a:tr h="393558">
                <a:tc>
                  <a:txBody>
                    <a:bodyPr/>
                    <a:lstStyle/>
                    <a:p>
                      <a:r>
                        <a:rPr lang="en-GB" sz="1800">
                          <a:latin typeface="Lexend Deca SemiBold"/>
                        </a:rPr>
                        <a:t>£million</a:t>
                      </a:r>
                    </a:p>
                  </a:txBody>
                  <a:tcPr/>
                </a:tc>
                <a:tc>
                  <a:txBody>
                    <a:bodyPr/>
                    <a:lstStyle/>
                    <a:p>
                      <a:pPr algn="ctr"/>
                      <a:r>
                        <a:rPr lang="en-GB" sz="1800">
                          <a:latin typeface="Lexend Deca SemiBold"/>
                        </a:rPr>
                        <a:t>Six months to Sep-23</a:t>
                      </a:r>
                    </a:p>
                  </a:txBody>
                  <a:tcPr/>
                </a:tc>
                <a:tc>
                  <a:txBody>
                    <a:bodyPr/>
                    <a:lstStyle/>
                    <a:p>
                      <a:pPr algn="ctr"/>
                      <a:r>
                        <a:rPr lang="en-GB" sz="1800">
                          <a:latin typeface="Lexend Deca SemiBold"/>
                        </a:rPr>
                        <a:t>Six months to Sep-22</a:t>
                      </a:r>
                    </a:p>
                  </a:txBody>
                  <a:tcPr/>
                </a:tc>
                <a:extLst>
                  <a:ext uri="{0D108BD9-81ED-4DB2-BD59-A6C34878D82A}">
                    <a16:rowId xmlns:a16="http://schemas.microsoft.com/office/drawing/2014/main" val="1248464751"/>
                  </a:ext>
                </a:extLst>
              </a:tr>
              <a:tr h="305418">
                <a:tc>
                  <a:txBody>
                    <a:bodyPr/>
                    <a:lstStyle/>
                    <a:p>
                      <a:pPr algn="l" fontAlgn="b"/>
                      <a:r>
                        <a:rPr lang="en-GB" sz="1800" b="0" i="0" u="none" strike="noStrike">
                          <a:solidFill>
                            <a:srgbClr val="000000"/>
                          </a:solidFill>
                          <a:effectLst/>
                          <a:latin typeface="Lexend Deca SemiBold"/>
                        </a:rPr>
                        <a:t>Turnover – from core operations</a:t>
                      </a:r>
                    </a:p>
                  </a:txBody>
                  <a:tcPr marL="9525" marR="9525" marT="9525" marB="0" anchor="b">
                    <a:lnB w="12700" cmpd="sng">
                      <a:noFill/>
                    </a:lnB>
                  </a:tcPr>
                </a:tc>
                <a:tc>
                  <a:txBody>
                    <a:bodyPr/>
                    <a:lstStyle/>
                    <a:p>
                      <a:pPr algn="ctr" fontAlgn="b"/>
                      <a:r>
                        <a:rPr lang="en-GB" sz="1800" b="0" i="0" u="none" strike="noStrike">
                          <a:solidFill>
                            <a:srgbClr val="000000"/>
                          </a:solidFill>
                          <a:effectLst/>
                          <a:latin typeface="Lexend Deca SemiBold"/>
                        </a:rPr>
                        <a:t>414</a:t>
                      </a:r>
                    </a:p>
                  </a:txBody>
                  <a:tcPr marL="9525" marR="9525" marT="9525" marB="0" anchor="b">
                    <a:lnB w="12700" cmpd="sng">
                      <a:noFill/>
                    </a:lnB>
                  </a:tcPr>
                </a:tc>
                <a:tc>
                  <a:txBody>
                    <a:bodyPr/>
                    <a:lstStyle/>
                    <a:p>
                      <a:pPr algn="ctr" fontAlgn="b"/>
                      <a:r>
                        <a:rPr lang="en-GB" sz="1800" b="0" i="0" u="none" strike="noStrike">
                          <a:solidFill>
                            <a:srgbClr val="000000"/>
                          </a:solidFill>
                          <a:effectLst/>
                          <a:latin typeface="Lexend Deca SemiBold"/>
                        </a:rPr>
                        <a:t>383</a:t>
                      </a:r>
                    </a:p>
                  </a:txBody>
                  <a:tcPr marL="9525" marR="9525" marT="9525" marB="0" anchor="b">
                    <a:lnB w="12700" cmpd="sng">
                      <a:noFill/>
                    </a:lnB>
                  </a:tcPr>
                </a:tc>
                <a:extLst>
                  <a:ext uri="{0D108BD9-81ED-4DB2-BD59-A6C34878D82A}">
                    <a16:rowId xmlns:a16="http://schemas.microsoft.com/office/drawing/2014/main" val="2941979995"/>
                  </a:ext>
                </a:extLst>
              </a:tr>
              <a:tr h="305418">
                <a:tc>
                  <a:txBody>
                    <a:bodyPr/>
                    <a:lstStyle/>
                    <a:p>
                      <a:pPr algn="l" fontAlgn="b"/>
                      <a:r>
                        <a:rPr lang="en-GB" sz="1800" b="0" i="0" u="none" strike="noStrike">
                          <a:solidFill>
                            <a:srgbClr val="000000"/>
                          </a:solidFill>
                          <a:effectLst/>
                          <a:latin typeface="Lexend Deca SemiBold"/>
                        </a:rPr>
                        <a:t>Turnover – from sales</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Lexend Deca SemiBold"/>
                        </a:rPr>
                        <a:t>75</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Lexend Deca SemiBold"/>
                        </a:rPr>
                        <a:t>132</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951917"/>
                  </a:ext>
                </a:extLst>
              </a:tr>
              <a:tr h="305418">
                <a:tc>
                  <a:txBody>
                    <a:bodyPr/>
                    <a:lstStyle/>
                    <a:p>
                      <a:pPr algn="l" fontAlgn="b"/>
                      <a:r>
                        <a:rPr lang="en-GB" sz="1800" b="1" i="0" u="none" strike="noStrike">
                          <a:solidFill>
                            <a:srgbClr val="000000"/>
                          </a:solidFill>
                          <a:effectLst/>
                          <a:latin typeface="Lexend Deca SemiBold"/>
                        </a:rPr>
                        <a:t>Total turnover</a:t>
                      </a: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489</a:t>
                      </a: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515</a:t>
                      </a: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7199476"/>
                  </a:ext>
                </a:extLst>
              </a:tr>
              <a:tr h="305418">
                <a:tc>
                  <a:txBody>
                    <a:bodyPr/>
                    <a:lstStyle/>
                    <a:p>
                      <a:pPr algn="l" fontAlgn="b"/>
                      <a:r>
                        <a:rPr lang="en-GB" sz="1800" b="0" i="0" u="none" strike="noStrike">
                          <a:solidFill>
                            <a:srgbClr val="000000"/>
                          </a:solidFill>
                          <a:effectLst/>
                          <a:latin typeface="Lexend Deca SemiBold"/>
                        </a:rPr>
                        <a:t>Operating costs</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332</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299</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0272889"/>
                  </a:ext>
                </a:extLst>
              </a:tr>
              <a:tr h="305418">
                <a:tc>
                  <a:txBody>
                    <a:bodyPr/>
                    <a:lstStyle/>
                    <a:p>
                      <a:pPr algn="l" fontAlgn="b"/>
                      <a:r>
                        <a:rPr lang="en-GB" sz="1800" b="0" i="0" u="none" strike="noStrike">
                          <a:solidFill>
                            <a:srgbClr val="000000"/>
                          </a:solidFill>
                          <a:effectLst/>
                          <a:latin typeface="Lexend Deca SemiBold"/>
                        </a:rPr>
                        <a:t>Cost of sales</a:t>
                      </a:r>
                    </a:p>
                  </a:txBody>
                  <a:tcPr marL="9525" marR="9525" marT="9525" marB="0" anchor="b"/>
                </a:tc>
                <a:tc>
                  <a:txBody>
                    <a:bodyPr/>
                    <a:lstStyle/>
                    <a:p>
                      <a:pPr algn="ctr" fontAlgn="b"/>
                      <a:r>
                        <a:rPr lang="en-GB" sz="1800" b="0" i="0" u="none" strike="noStrike">
                          <a:solidFill>
                            <a:srgbClr val="000000"/>
                          </a:solidFill>
                          <a:effectLst/>
                          <a:latin typeface="Lexend Deca SemiBold"/>
                        </a:rPr>
                        <a:t>62</a:t>
                      </a:r>
                    </a:p>
                  </a:txBody>
                  <a:tcPr marL="9525" marR="9525" marT="9525" marB="0" anchor="b"/>
                </a:tc>
                <a:tc>
                  <a:txBody>
                    <a:bodyPr/>
                    <a:lstStyle/>
                    <a:p>
                      <a:pPr algn="ctr" fontAlgn="b"/>
                      <a:r>
                        <a:rPr lang="en-GB" sz="1800" b="0" i="0" u="none" strike="noStrike">
                          <a:solidFill>
                            <a:srgbClr val="000000"/>
                          </a:solidFill>
                          <a:effectLst/>
                          <a:latin typeface="Lexend Deca SemiBold"/>
                        </a:rPr>
                        <a:t>121</a:t>
                      </a:r>
                    </a:p>
                  </a:txBody>
                  <a:tcPr marL="9525" marR="9525" marT="9525" marB="0" anchor="b"/>
                </a:tc>
                <a:extLst>
                  <a:ext uri="{0D108BD9-81ED-4DB2-BD59-A6C34878D82A}">
                    <a16:rowId xmlns:a16="http://schemas.microsoft.com/office/drawing/2014/main" val="4098151647"/>
                  </a:ext>
                </a:extLst>
              </a:tr>
              <a:tr h="305418">
                <a:tc>
                  <a:txBody>
                    <a:bodyPr/>
                    <a:lstStyle/>
                    <a:p>
                      <a:pPr algn="l" fontAlgn="b"/>
                      <a:r>
                        <a:rPr lang="en-GB" sz="1800" b="0" i="0" u="none" strike="noStrike">
                          <a:solidFill>
                            <a:srgbClr val="000000"/>
                          </a:solidFill>
                          <a:effectLst/>
                          <a:latin typeface="Lexend Deca SemiBold"/>
                        </a:rPr>
                        <a:t>Surplus staircasing/disposal of fixed assets</a:t>
                      </a:r>
                    </a:p>
                  </a:txBody>
                  <a:tcPr marL="9525" marR="9525" marT="9525" marB="0" anchor="b"/>
                </a:tc>
                <a:tc>
                  <a:txBody>
                    <a:bodyPr/>
                    <a:lstStyle/>
                    <a:p>
                      <a:pPr algn="ctr" fontAlgn="b"/>
                      <a:r>
                        <a:rPr lang="en-GB" sz="1800" b="0" i="0" u="none" strike="noStrike">
                          <a:solidFill>
                            <a:srgbClr val="000000"/>
                          </a:solidFill>
                          <a:effectLst/>
                          <a:latin typeface="Lexend Deca SemiBold"/>
                        </a:rPr>
                        <a:t>36</a:t>
                      </a:r>
                    </a:p>
                  </a:txBody>
                  <a:tcPr marL="9525" marR="9525" marT="9525" marB="0" anchor="b"/>
                </a:tc>
                <a:tc>
                  <a:txBody>
                    <a:bodyPr/>
                    <a:lstStyle/>
                    <a:p>
                      <a:pPr algn="ctr" fontAlgn="b"/>
                      <a:r>
                        <a:rPr lang="en-GB" sz="1800" b="0" i="0" u="none" strike="noStrike">
                          <a:solidFill>
                            <a:srgbClr val="000000"/>
                          </a:solidFill>
                          <a:effectLst/>
                          <a:latin typeface="Lexend Deca SemiBold"/>
                        </a:rPr>
                        <a:t>42</a:t>
                      </a:r>
                    </a:p>
                  </a:txBody>
                  <a:tcPr marL="9525" marR="9525" marT="9525" marB="0" anchor="b"/>
                </a:tc>
                <a:extLst>
                  <a:ext uri="{0D108BD9-81ED-4DB2-BD59-A6C34878D82A}">
                    <a16:rowId xmlns:a16="http://schemas.microsoft.com/office/drawing/2014/main" val="1359781553"/>
                  </a:ext>
                </a:extLst>
              </a:tr>
              <a:tr h="305418">
                <a:tc>
                  <a:txBody>
                    <a:bodyPr/>
                    <a:lstStyle/>
                    <a:p>
                      <a:pPr algn="l" fontAlgn="b"/>
                      <a:r>
                        <a:rPr lang="en-GB" sz="1800" b="1" i="0" u="none" strike="noStrike">
                          <a:solidFill>
                            <a:srgbClr val="000000"/>
                          </a:solidFill>
                          <a:effectLst/>
                          <a:latin typeface="Lexend Deca SemiBold"/>
                        </a:rPr>
                        <a:t>Operating surplus</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131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137</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201597"/>
                  </a:ext>
                </a:extLst>
              </a:tr>
              <a:tr h="305418">
                <a:tc>
                  <a:txBody>
                    <a:bodyPr/>
                    <a:lstStyle/>
                    <a:p>
                      <a:pPr algn="l" fontAlgn="b"/>
                      <a:r>
                        <a:rPr lang="en-GB" sz="1800" b="0" i="0" u="none" strike="noStrike">
                          <a:solidFill>
                            <a:srgbClr val="000000"/>
                          </a:solidFill>
                          <a:effectLst/>
                          <a:latin typeface="Lexend Deca SemiBold"/>
                        </a:rPr>
                        <a:t>Net interest costs – </a:t>
                      </a:r>
                      <a:r>
                        <a:rPr lang="en-GB" sz="1800" b="0" i="0" u="none" strike="noStrike" err="1">
                          <a:solidFill>
                            <a:srgbClr val="000000"/>
                          </a:solidFill>
                          <a:effectLst/>
                          <a:latin typeface="Lexend Deca SemiBold"/>
                        </a:rPr>
                        <a:t>incl</a:t>
                      </a:r>
                      <a:r>
                        <a:rPr lang="en-GB" sz="1800" b="0" i="0" u="none" strike="noStrike">
                          <a:solidFill>
                            <a:srgbClr val="000000"/>
                          </a:solidFill>
                          <a:effectLst/>
                          <a:latin typeface="Lexend Deca SemiBold"/>
                        </a:rPr>
                        <a:t> loan break costs</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90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72</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15673662"/>
                  </a:ext>
                </a:extLst>
              </a:tr>
              <a:tr h="305418">
                <a:tc>
                  <a:txBody>
                    <a:bodyPr/>
                    <a:lstStyle/>
                    <a:p>
                      <a:pPr algn="l" fontAlgn="b"/>
                      <a:r>
                        <a:rPr lang="en-GB" sz="1800" b="0" i="0" u="none" strike="noStrike">
                          <a:solidFill>
                            <a:srgbClr val="000000"/>
                          </a:solidFill>
                          <a:effectLst/>
                          <a:latin typeface="Lexend Deca SemiBold"/>
                        </a:rPr>
                        <a:t>JV surplus</a:t>
                      </a:r>
                    </a:p>
                  </a:txBody>
                  <a:tcPr marL="9525" marR="9525" marT="9525" marB="0" anchor="b"/>
                </a:tc>
                <a:tc>
                  <a:txBody>
                    <a:bodyPr/>
                    <a:lstStyle/>
                    <a:p>
                      <a:pPr algn="ctr" fontAlgn="b"/>
                      <a:r>
                        <a:rPr lang="en-GB" sz="1800" b="0" i="0" u="none" strike="noStrike">
                          <a:solidFill>
                            <a:srgbClr val="000000"/>
                          </a:solidFill>
                          <a:effectLst/>
                          <a:latin typeface="Lexend Deca SemiBold"/>
                        </a:rPr>
                        <a:t>-</a:t>
                      </a:r>
                    </a:p>
                  </a:txBody>
                  <a:tcPr marL="9525" marR="9525" marT="9525" marB="0" anchor="b"/>
                </a:tc>
                <a:tc>
                  <a:txBody>
                    <a:bodyPr/>
                    <a:lstStyle/>
                    <a:p>
                      <a:pPr algn="ctr" fontAlgn="b"/>
                      <a:r>
                        <a:rPr lang="en-GB" sz="1800" b="0" i="0" u="none" strike="noStrike">
                          <a:solidFill>
                            <a:srgbClr val="000000"/>
                          </a:solidFill>
                          <a:effectLst/>
                          <a:latin typeface="Lexend Deca SemiBold"/>
                        </a:rPr>
                        <a:t>14</a:t>
                      </a:r>
                    </a:p>
                  </a:txBody>
                  <a:tcPr marL="9525" marR="9525" marT="9525" marB="0" anchor="b"/>
                </a:tc>
                <a:extLst>
                  <a:ext uri="{0D108BD9-81ED-4DB2-BD59-A6C34878D82A}">
                    <a16:rowId xmlns:a16="http://schemas.microsoft.com/office/drawing/2014/main" val="711603089"/>
                  </a:ext>
                </a:extLst>
              </a:tr>
              <a:tr h="305418">
                <a:tc>
                  <a:txBody>
                    <a:bodyPr/>
                    <a:lstStyle/>
                    <a:p>
                      <a:pPr algn="l" fontAlgn="b"/>
                      <a:r>
                        <a:rPr lang="en-GB" sz="1800" b="1" i="0" u="none" strike="noStrike">
                          <a:solidFill>
                            <a:srgbClr val="000000"/>
                          </a:solidFill>
                          <a:effectLst/>
                          <a:latin typeface="Lexend Deca SemiBold"/>
                        </a:rPr>
                        <a:t>Surplus for the period</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41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Lexend Deca SemiBold"/>
                        </a:rPr>
                        <a:t>79</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320345"/>
                  </a:ext>
                </a:extLst>
              </a:tr>
              <a:tr h="305418">
                <a:tc>
                  <a:txBody>
                    <a:bodyPr/>
                    <a:lstStyle/>
                    <a:p>
                      <a:pPr algn="l" fontAlgn="b"/>
                      <a:r>
                        <a:rPr lang="en-GB" sz="1800" b="0" i="0" u="none" strike="noStrike">
                          <a:solidFill>
                            <a:srgbClr val="000000"/>
                          </a:solidFill>
                          <a:effectLst/>
                          <a:latin typeface="Lexend Deca SemiBold"/>
                        </a:rPr>
                        <a:t>Operating margin</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27%</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GB" sz="1800" b="0" i="0" u="none" strike="noStrike">
                          <a:solidFill>
                            <a:srgbClr val="000000"/>
                          </a:solidFill>
                          <a:effectLst/>
                          <a:latin typeface="Lexend Deca SemiBold"/>
                        </a:rPr>
                        <a:t>27%</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21631184"/>
                  </a:ext>
                </a:extLst>
              </a:tr>
              <a:tr h="305418">
                <a:tc>
                  <a:txBody>
                    <a:bodyPr/>
                    <a:lstStyle/>
                    <a:p>
                      <a:pPr algn="l" fontAlgn="b"/>
                      <a:r>
                        <a:rPr lang="en-GB" sz="1800" b="0" i="0" u="none" strike="noStrike">
                          <a:solidFill>
                            <a:srgbClr val="000000"/>
                          </a:solidFill>
                          <a:effectLst/>
                          <a:latin typeface="Lexend Deca SemiBold"/>
                        </a:rPr>
                        <a:t>Sales margin</a:t>
                      </a:r>
                    </a:p>
                  </a:txBody>
                  <a:tcPr marL="9525" marR="9525" marT="9525" marB="0" anchor="b"/>
                </a:tc>
                <a:tc>
                  <a:txBody>
                    <a:bodyPr/>
                    <a:lstStyle/>
                    <a:p>
                      <a:pPr algn="ctr" fontAlgn="b"/>
                      <a:r>
                        <a:rPr lang="en-GB" sz="1800" b="0" i="0" u="none" strike="noStrike">
                          <a:solidFill>
                            <a:srgbClr val="000000"/>
                          </a:solidFill>
                          <a:effectLst/>
                          <a:latin typeface="Lexend Deca SemiBold"/>
                        </a:rPr>
                        <a:t>17%</a:t>
                      </a:r>
                    </a:p>
                  </a:txBody>
                  <a:tcPr marL="9525" marR="9525" marT="9525" marB="0" anchor="b"/>
                </a:tc>
                <a:tc>
                  <a:txBody>
                    <a:bodyPr/>
                    <a:lstStyle/>
                    <a:p>
                      <a:pPr algn="ctr" fontAlgn="b"/>
                      <a:r>
                        <a:rPr lang="en-GB" sz="1800" b="0" i="0" u="none" strike="noStrike">
                          <a:solidFill>
                            <a:srgbClr val="000000"/>
                          </a:solidFill>
                          <a:effectLst/>
                          <a:latin typeface="Lexend Deca SemiBold"/>
                        </a:rPr>
                        <a:t>8%</a:t>
                      </a:r>
                    </a:p>
                  </a:txBody>
                  <a:tcPr marL="9525" marR="9525" marT="9525" marB="0" anchor="b"/>
                </a:tc>
                <a:extLst>
                  <a:ext uri="{0D108BD9-81ED-4DB2-BD59-A6C34878D82A}">
                    <a16:rowId xmlns:a16="http://schemas.microsoft.com/office/drawing/2014/main" val="62291341"/>
                  </a:ext>
                </a:extLst>
              </a:tr>
            </a:tbl>
          </a:graphicData>
        </a:graphic>
      </p:graphicFrame>
    </p:spTree>
    <p:extLst>
      <p:ext uri="{BB962C8B-B14F-4D97-AF65-F5344CB8AC3E}">
        <p14:creationId xmlns:p14="http://schemas.microsoft.com/office/powerpoint/2010/main" val="31299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A4A2-C114-1FEE-E08C-8AE48610F2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78543-7FC5-7D5F-24AD-8AE58919F42F}"/>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11</a:t>
            </a:fld>
            <a:endParaRPr lang="en-GB"/>
          </a:p>
        </p:txBody>
      </p:sp>
      <p:sp>
        <p:nvSpPr>
          <p:cNvPr id="10" name="Title 2">
            <a:extLst>
              <a:ext uri="{FF2B5EF4-FFF2-40B4-BE49-F238E27FC236}">
                <a16:creationId xmlns:a16="http://schemas.microsoft.com/office/drawing/2014/main" id="{C8D6231D-71DD-03EB-4AF4-AFC82E66F3B8}"/>
              </a:ext>
            </a:extLst>
          </p:cNvPr>
          <p:cNvSpPr>
            <a:spLocks noGrp="1"/>
          </p:cNvSpPr>
          <p:nvPr>
            <p:ph type="ctrTitle"/>
          </p:nvPr>
        </p:nvSpPr>
        <p:spPr>
          <a:xfrm>
            <a:off x="408373" y="1092312"/>
            <a:ext cx="5956917" cy="1189249"/>
          </a:xfrm>
        </p:spPr>
        <p:txBody>
          <a:bodyPr/>
          <a:lstStyle/>
          <a:p>
            <a:r>
              <a:rPr lang="en-US" sz="4000">
                <a:solidFill>
                  <a:schemeClr val="tx1"/>
                </a:solidFill>
                <a:latin typeface="Lexend Deca SemiBold"/>
              </a:rPr>
              <a:t>Financial monitoring and performance</a:t>
            </a:r>
          </a:p>
        </p:txBody>
      </p:sp>
      <p:sp>
        <p:nvSpPr>
          <p:cNvPr id="4" name="object 3">
            <a:extLst>
              <a:ext uri="{FF2B5EF4-FFF2-40B4-BE49-F238E27FC236}">
                <a16:creationId xmlns:a16="http://schemas.microsoft.com/office/drawing/2014/main" id="{D5D9D37F-090E-3BD7-D0B5-5F5E84C08439}"/>
              </a:ext>
            </a:extLst>
          </p:cNvPr>
          <p:cNvSpPr txBox="1"/>
          <p:nvPr/>
        </p:nvSpPr>
        <p:spPr>
          <a:xfrm>
            <a:off x="408373" y="2722730"/>
            <a:ext cx="7390772" cy="3090590"/>
          </a:xfrm>
          <a:prstGeom prst="rect">
            <a:avLst/>
          </a:prstGeom>
        </p:spPr>
        <p:txBody>
          <a:bodyPr vert="horz" wrap="square" lIns="0" tIns="12700" rIns="0" bIns="0" rtlCol="0" anchor="t">
            <a:spAutoFit/>
          </a:bodyPr>
          <a:lstStyle/>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Maintain A credit rating with S&amp;P and Moody’s.</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V2 is an acceptable viability rating.</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Investment in homes but Peabody Trust interest cover has substantial headroom to covenant.</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Limits to overall level of borrowing as well as gearing &lt; 50%.</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Limitations on level of sales as measured without social housing lettings.</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Group EBITDA MRI (RSH Metric) remains key focus for improvement.</a:t>
            </a:r>
          </a:p>
        </p:txBody>
      </p:sp>
    </p:spTree>
    <p:extLst>
      <p:ext uri="{BB962C8B-B14F-4D97-AF65-F5344CB8AC3E}">
        <p14:creationId xmlns:p14="http://schemas.microsoft.com/office/powerpoint/2010/main" val="36572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4C1B0D-9D00-8398-C477-87828DE09D51}"/>
              </a:ext>
            </a:extLst>
          </p:cNvPr>
          <p:cNvSpPr>
            <a:spLocks noGrp="1"/>
          </p:cNvSpPr>
          <p:nvPr>
            <p:ph type="sldNum" sz="quarter" idx="12"/>
          </p:nvPr>
        </p:nvSpPr>
        <p:spPr/>
        <p:txBody>
          <a:bodyPr/>
          <a:lstStyle/>
          <a:p>
            <a:fld id="{5B3B6E8B-FAF9-6E49-9466-6F54E744055B}" type="slidenum">
              <a:rPr lang="en-GB" smtClean="0"/>
              <a:t>12</a:t>
            </a:fld>
            <a:endParaRPr lang="en-GB"/>
          </a:p>
        </p:txBody>
      </p:sp>
      <p:graphicFrame>
        <p:nvGraphicFramePr>
          <p:cNvPr id="13" name="Chart 12">
            <a:extLst>
              <a:ext uri="{FF2B5EF4-FFF2-40B4-BE49-F238E27FC236}">
                <a16:creationId xmlns:a16="http://schemas.microsoft.com/office/drawing/2014/main" id="{536980DE-902A-8B1A-1B98-387C19D21A3F}"/>
              </a:ext>
            </a:extLst>
          </p:cNvPr>
          <p:cNvGraphicFramePr>
            <a:graphicFrameLocks/>
          </p:cNvGraphicFramePr>
          <p:nvPr/>
        </p:nvGraphicFramePr>
        <p:xfrm>
          <a:off x="5455300" y="1672389"/>
          <a:ext cx="5077478" cy="2466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84F9191-882A-1F66-7A29-E811465715E0}"/>
              </a:ext>
            </a:extLst>
          </p:cNvPr>
          <p:cNvGraphicFramePr>
            <a:graphicFrameLocks/>
          </p:cNvGraphicFramePr>
          <p:nvPr/>
        </p:nvGraphicFramePr>
        <p:xfrm>
          <a:off x="377821" y="1672389"/>
          <a:ext cx="5077478" cy="24664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76F0FB87-A556-FBC4-19E7-AEFF3E25EA45}"/>
              </a:ext>
            </a:extLst>
          </p:cNvPr>
          <p:cNvGraphicFramePr>
            <a:graphicFrameLocks/>
          </p:cNvGraphicFramePr>
          <p:nvPr/>
        </p:nvGraphicFramePr>
        <p:xfrm>
          <a:off x="372774" y="3962903"/>
          <a:ext cx="5072431" cy="24664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319DCB55-D7B6-FEA1-90EE-282DA61BA83D}"/>
              </a:ext>
            </a:extLst>
          </p:cNvPr>
          <p:cNvGraphicFramePr>
            <a:graphicFrameLocks/>
          </p:cNvGraphicFramePr>
          <p:nvPr/>
        </p:nvGraphicFramePr>
        <p:xfrm>
          <a:off x="5455299" y="4138863"/>
          <a:ext cx="5072431" cy="2290514"/>
        </p:xfrm>
        <a:graphic>
          <a:graphicData uri="http://schemas.openxmlformats.org/drawingml/2006/chart">
            <c:chart xmlns:c="http://schemas.openxmlformats.org/drawingml/2006/chart" xmlns:r="http://schemas.openxmlformats.org/officeDocument/2006/relationships" r:id="rId6"/>
          </a:graphicData>
        </a:graphic>
      </p:graphicFrame>
      <p:sp>
        <p:nvSpPr>
          <p:cNvPr id="20" name="object 4">
            <a:extLst>
              <a:ext uri="{FF2B5EF4-FFF2-40B4-BE49-F238E27FC236}">
                <a16:creationId xmlns:a16="http://schemas.microsoft.com/office/drawing/2014/main" id="{E16200E5-8724-22A6-F1C7-E44938450286}"/>
              </a:ext>
            </a:extLst>
          </p:cNvPr>
          <p:cNvSpPr txBox="1">
            <a:spLocks/>
          </p:cNvSpPr>
          <p:nvPr/>
        </p:nvSpPr>
        <p:spPr>
          <a:xfrm>
            <a:off x="738738" y="6501802"/>
            <a:ext cx="10135301" cy="126317"/>
          </a:xfrm>
          <a:prstGeom prst="rect">
            <a:avLst/>
          </a:prstGeom>
        </p:spPr>
        <p:txBody>
          <a:bodyPr vert="horz" wrap="square" lIns="0" tIns="3175" rIns="0" bIns="0" rtlCol="0">
            <a:spAutoFit/>
          </a:bodyPr>
          <a:lstStyle>
            <a:defPPr>
              <a:defRPr kern="0"/>
            </a:defPPr>
            <a:lvl1pPr>
              <a:defRPr sz="800" b="1" i="0">
                <a:solidFill>
                  <a:srgbClr val="231F20"/>
                </a:solidFill>
                <a:latin typeface="Arial"/>
                <a:cs typeface="Arial"/>
              </a:defRPr>
            </a:lvl1pPr>
          </a:lstStyle>
          <a:p>
            <a:pPr marL="12700" marR="0" lvl="0" indent="0" algn="r" defTabSz="914400" eaLnBrk="1" fontAlgn="auto" latinLnBrk="0" hangingPunct="1">
              <a:lnSpc>
                <a:spcPct val="100000"/>
              </a:lnSpc>
              <a:spcBef>
                <a:spcPts val="40"/>
              </a:spcBef>
              <a:spcAft>
                <a:spcPts val="0"/>
              </a:spcAft>
              <a:buClrTx/>
              <a:buSzTx/>
              <a:buFontTx/>
              <a:buNone/>
              <a:tabLst/>
              <a:defRPr/>
            </a:pPr>
            <a:r>
              <a:rPr kumimoji="0" lang="en-GB" sz="800" b="0" i="1" u="none" strike="noStrike" kern="0" cap="none" spc="-20" normalizeH="0" baseline="0" noProof="0">
                <a:ln>
                  <a:noFill/>
                </a:ln>
                <a:solidFill>
                  <a:srgbClr val="231F20"/>
                </a:solidFill>
                <a:effectLst/>
                <a:uLnTx/>
                <a:uFillTx/>
                <a:latin typeface="Arial"/>
                <a:cs typeface="Arial"/>
              </a:rPr>
              <a:t>Data from the 2022/23 Annual Report and Accounts</a:t>
            </a:r>
          </a:p>
        </p:txBody>
      </p:sp>
      <p:sp>
        <p:nvSpPr>
          <p:cNvPr id="21" name="object 4">
            <a:extLst>
              <a:ext uri="{FF2B5EF4-FFF2-40B4-BE49-F238E27FC236}">
                <a16:creationId xmlns:a16="http://schemas.microsoft.com/office/drawing/2014/main" id="{B3906E6D-C389-12E6-6C29-DBD634D6F177}"/>
              </a:ext>
            </a:extLst>
          </p:cNvPr>
          <p:cNvSpPr txBox="1">
            <a:spLocks/>
          </p:cNvSpPr>
          <p:nvPr/>
        </p:nvSpPr>
        <p:spPr>
          <a:xfrm>
            <a:off x="377823" y="6564961"/>
            <a:ext cx="1210310" cy="249427"/>
          </a:xfrm>
          <a:prstGeom prst="rect">
            <a:avLst/>
          </a:prstGeom>
        </p:spPr>
        <p:txBody>
          <a:bodyPr vert="horz" wrap="square" lIns="0" tIns="3175" rIns="0" bIns="0" rtlCol="0">
            <a:spAutoFit/>
          </a:bodyPr>
          <a:lstStyle>
            <a:defPPr>
              <a:defRPr kern="0"/>
            </a:defPPr>
            <a:lvl1pPr>
              <a:defRPr sz="800" b="1" i="0">
                <a:solidFill>
                  <a:srgbClr val="231F20"/>
                </a:solidFill>
                <a:latin typeface="Arial"/>
                <a:cs typeface="Arial"/>
              </a:defRPr>
            </a:lvl1pPr>
          </a:lstStyle>
          <a:p>
            <a:pPr marL="12700" marR="0" lvl="0" indent="0" defTabSz="914400" eaLnBrk="1" fontAlgn="auto" latinLnBrk="0" hangingPunct="1">
              <a:lnSpc>
                <a:spcPct val="100000"/>
              </a:lnSpc>
              <a:spcBef>
                <a:spcPts val="25"/>
              </a:spcBef>
              <a:spcAft>
                <a:spcPts val="0"/>
              </a:spcAft>
              <a:buClrTx/>
              <a:buSzTx/>
              <a:buFontTx/>
              <a:buNone/>
              <a:tabLst/>
              <a:defRPr/>
            </a:pPr>
            <a:r>
              <a:rPr kumimoji="0" lang="en-GB" sz="800" b="1" i="0" u="none" strike="noStrike" kern="0" cap="none" spc="-10" normalizeH="0" baseline="0" noProof="0">
                <a:ln>
                  <a:noFill/>
                </a:ln>
                <a:solidFill>
                  <a:srgbClr val="231F20"/>
                </a:solidFill>
                <a:effectLst/>
                <a:uLnTx/>
                <a:uFillTx/>
                <a:latin typeface="Arial"/>
                <a:cs typeface="Arial"/>
              </a:rPr>
              <a:t>Peabody investor update</a:t>
            </a:r>
          </a:p>
          <a:p>
            <a:pPr marL="12700" marR="0" lvl="0" indent="0" defTabSz="914400" eaLnBrk="1" fontAlgn="auto" latinLnBrk="0" hangingPunct="1">
              <a:lnSpc>
                <a:spcPct val="100000"/>
              </a:lnSpc>
              <a:spcBef>
                <a:spcPts val="40"/>
              </a:spcBef>
              <a:spcAft>
                <a:spcPts val="0"/>
              </a:spcAft>
              <a:buClrTx/>
              <a:buSzTx/>
              <a:buFontTx/>
              <a:buNone/>
              <a:tabLst/>
              <a:defRPr/>
            </a:pPr>
            <a:r>
              <a:rPr lang="en-GB" b="0"/>
              <a:t>April 2024</a:t>
            </a:r>
            <a:endParaRPr kumimoji="0" lang="en-GB" sz="800" b="0" i="0" u="none" strike="noStrike" kern="0" cap="none" spc="-20" normalizeH="0" baseline="0" noProof="0">
              <a:ln>
                <a:noFill/>
              </a:ln>
              <a:solidFill>
                <a:srgbClr val="231F20"/>
              </a:solidFill>
              <a:effectLst/>
              <a:uLnTx/>
              <a:uFillTx/>
              <a:latin typeface="Arial"/>
              <a:cs typeface="Arial"/>
            </a:endParaRPr>
          </a:p>
        </p:txBody>
      </p:sp>
      <p:sp>
        <p:nvSpPr>
          <p:cNvPr id="2" name="Title 2">
            <a:extLst>
              <a:ext uri="{FF2B5EF4-FFF2-40B4-BE49-F238E27FC236}">
                <a16:creationId xmlns:a16="http://schemas.microsoft.com/office/drawing/2014/main" id="{FFF3BB11-4E7A-DFE6-8363-0758D6237936}"/>
              </a:ext>
            </a:extLst>
          </p:cNvPr>
          <p:cNvSpPr txBox="1">
            <a:spLocks/>
          </p:cNvSpPr>
          <p:nvPr/>
        </p:nvSpPr>
        <p:spPr>
          <a:xfrm>
            <a:off x="408373" y="428624"/>
            <a:ext cx="8993079" cy="1852938"/>
          </a:xfrm>
          <a:prstGeom prst="rect">
            <a:avLst/>
          </a:prstGeom>
        </p:spPr>
        <p:txBody>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r>
              <a:rPr lang="en-GB">
                <a:latin typeface="Lexend Deca SemiBold"/>
              </a:rPr>
              <a:t>Impact of Catalyst merger – increased scale, gearing stable </a:t>
            </a:r>
          </a:p>
        </p:txBody>
      </p:sp>
    </p:spTree>
    <p:extLst>
      <p:ext uri="{BB962C8B-B14F-4D97-AF65-F5344CB8AC3E}">
        <p14:creationId xmlns:p14="http://schemas.microsoft.com/office/powerpoint/2010/main" val="37118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C0ACB-B774-2305-3321-4B1030D145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ADCBE9-4A7F-8C35-E505-BF8529A7A4EC}"/>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13</a:t>
            </a:fld>
            <a:endParaRPr lang="en-GB"/>
          </a:p>
        </p:txBody>
      </p:sp>
      <p:sp>
        <p:nvSpPr>
          <p:cNvPr id="3" name="Title 2">
            <a:extLst>
              <a:ext uri="{FF2B5EF4-FFF2-40B4-BE49-F238E27FC236}">
                <a16:creationId xmlns:a16="http://schemas.microsoft.com/office/drawing/2014/main" id="{D6680D0C-F426-B017-F7F6-7483B1D08553}"/>
              </a:ext>
            </a:extLst>
          </p:cNvPr>
          <p:cNvSpPr>
            <a:spLocks noGrp="1"/>
          </p:cNvSpPr>
          <p:nvPr>
            <p:ph type="ctrTitle"/>
          </p:nvPr>
        </p:nvSpPr>
        <p:spPr/>
        <p:txBody>
          <a:bodyPr/>
          <a:lstStyle/>
          <a:p>
            <a:r>
              <a:rPr lang="en-US">
                <a:latin typeface="Lexend Deca SemiBold"/>
              </a:rPr>
              <a:t>Our operating</a:t>
            </a:r>
            <a:endParaRPr lang="en-US"/>
          </a:p>
        </p:txBody>
      </p:sp>
      <p:sp>
        <p:nvSpPr>
          <p:cNvPr id="11" name="Title 1">
            <a:extLst>
              <a:ext uri="{FF2B5EF4-FFF2-40B4-BE49-F238E27FC236}">
                <a16:creationId xmlns:a16="http://schemas.microsoft.com/office/drawing/2014/main" id="{44B46891-BECB-1599-CDDA-8D5B1A3C4A45}"/>
              </a:ext>
            </a:extLst>
          </p:cNvPr>
          <p:cNvSpPr txBox="1">
            <a:spLocks/>
          </p:cNvSpPr>
          <p:nvPr/>
        </p:nvSpPr>
        <p:spPr>
          <a:xfrm>
            <a:off x="3933426" y="2653267"/>
            <a:ext cx="5692775"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pitchFamily="2" charset="0"/>
              </a:rPr>
              <a:t>Performance</a:t>
            </a:r>
          </a:p>
        </p:txBody>
      </p:sp>
    </p:spTree>
    <p:extLst>
      <p:ext uri="{BB962C8B-B14F-4D97-AF65-F5344CB8AC3E}">
        <p14:creationId xmlns:p14="http://schemas.microsoft.com/office/powerpoint/2010/main" val="42018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203A-D609-E93E-D48C-3812D50175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45D2E-5CB5-DBFA-9E0E-81F412BFD5ED}"/>
              </a:ext>
            </a:extLst>
          </p:cNvPr>
          <p:cNvSpPr>
            <a:spLocks noGrp="1"/>
          </p:cNvSpPr>
          <p:nvPr>
            <p:ph type="sldNum" sz="quarter" idx="12"/>
          </p:nvPr>
        </p:nvSpPr>
        <p:spPr/>
        <p:txBody>
          <a:bodyPr/>
          <a:lstStyle/>
          <a:p>
            <a:fld id="{5B3B6E8B-FAF9-6E49-9466-6F54E744055B}" type="slidenum">
              <a:rPr lang="en-GB" smtClean="0"/>
              <a:pPr/>
              <a:t>14</a:t>
            </a:fld>
            <a:endParaRPr lang="en-GB"/>
          </a:p>
        </p:txBody>
      </p:sp>
      <p:sp>
        <p:nvSpPr>
          <p:cNvPr id="3" name="Title 2">
            <a:extLst>
              <a:ext uri="{FF2B5EF4-FFF2-40B4-BE49-F238E27FC236}">
                <a16:creationId xmlns:a16="http://schemas.microsoft.com/office/drawing/2014/main" id="{DB591C44-6769-32F0-DD81-D8D8FB751D51}"/>
              </a:ext>
            </a:extLst>
          </p:cNvPr>
          <p:cNvSpPr>
            <a:spLocks noGrp="1"/>
          </p:cNvSpPr>
          <p:nvPr>
            <p:ph type="ctrTitle"/>
          </p:nvPr>
        </p:nvSpPr>
        <p:spPr/>
        <p:txBody>
          <a:bodyPr/>
          <a:lstStyle/>
          <a:p>
            <a:r>
              <a:rPr lang="en-US"/>
              <a:t>Consumer regulation</a:t>
            </a:r>
          </a:p>
        </p:txBody>
      </p:sp>
      <p:sp>
        <p:nvSpPr>
          <p:cNvPr id="5" name="Text Placeholder 4">
            <a:extLst>
              <a:ext uri="{FF2B5EF4-FFF2-40B4-BE49-F238E27FC236}">
                <a16:creationId xmlns:a16="http://schemas.microsoft.com/office/drawing/2014/main" id="{0A1EAFAA-EA0A-66D9-6762-F7C27B366646}"/>
              </a:ext>
            </a:extLst>
          </p:cNvPr>
          <p:cNvSpPr>
            <a:spLocks noGrp="1"/>
          </p:cNvSpPr>
          <p:nvPr>
            <p:ph type="body" sz="quarter" idx="16"/>
          </p:nvPr>
        </p:nvSpPr>
        <p:spPr>
          <a:xfrm>
            <a:off x="406397" y="2558557"/>
            <a:ext cx="6053138" cy="2949046"/>
          </a:xfrm>
        </p:spPr>
        <p:txBody>
          <a:bodyPr/>
          <a:lstStyle/>
          <a:p>
            <a:pPr marL="219710" indent="-207010">
              <a:lnSpc>
                <a:spcPts val="2000"/>
              </a:lnSpc>
              <a:spcBef>
                <a:spcPts val="600"/>
              </a:spcBef>
              <a:spcAft>
                <a:spcPts val="600"/>
              </a:spcAft>
              <a:buChar char="•"/>
              <a:tabLst>
                <a:tab pos="219710" algn="l"/>
              </a:tabLst>
            </a:pPr>
            <a:r>
              <a:rPr lang="en-GB">
                <a:latin typeface="Lexend Deca Medium"/>
              </a:rPr>
              <a:t>Fully supportive of, and committed to introducing, the new consumer standards.</a:t>
            </a:r>
            <a:endParaRPr lang="en-US"/>
          </a:p>
          <a:p>
            <a:pPr marL="219710" indent="-207010">
              <a:lnSpc>
                <a:spcPts val="2000"/>
              </a:lnSpc>
              <a:spcBef>
                <a:spcPts val="600"/>
              </a:spcBef>
              <a:spcAft>
                <a:spcPts val="600"/>
              </a:spcAft>
              <a:buChar char="•"/>
              <a:tabLst>
                <a:tab pos="219710" algn="l"/>
              </a:tabLst>
            </a:pPr>
            <a:r>
              <a:rPr lang="en-GB">
                <a:latin typeface="Lexend Deca Medium"/>
              </a:rPr>
              <a:t>The changes are consistent with our existing priority of ‘Getting the basics right’.</a:t>
            </a:r>
            <a:endParaRPr lang="en-GB"/>
          </a:p>
          <a:p>
            <a:pPr marL="219710" indent="-207010">
              <a:lnSpc>
                <a:spcPts val="2000"/>
              </a:lnSpc>
              <a:spcBef>
                <a:spcPts val="600"/>
              </a:spcBef>
              <a:spcAft>
                <a:spcPts val="600"/>
              </a:spcAft>
              <a:buChar char="•"/>
              <a:tabLst>
                <a:tab pos="219710" algn="l"/>
              </a:tabLst>
            </a:pPr>
            <a:r>
              <a:rPr lang="en-GB">
                <a:latin typeface="Lexend Deca Medium"/>
              </a:rPr>
              <a:t>Focus from ombudsman and regulators on quality of service aligns with our own priorities of investing in existing homes and services for residents. </a:t>
            </a:r>
            <a:endParaRPr lang="en-GB">
              <a:latin typeface="Lexend Deca Medium" pitchFamily="2" charset="77"/>
            </a:endParaRPr>
          </a:p>
          <a:p>
            <a:pPr marL="219710" indent="-207010">
              <a:lnSpc>
                <a:spcPts val="2000"/>
              </a:lnSpc>
              <a:spcBef>
                <a:spcPts val="600"/>
              </a:spcBef>
              <a:spcAft>
                <a:spcPts val="600"/>
              </a:spcAft>
              <a:buChar char="•"/>
              <a:tabLst>
                <a:tab pos="219710" algn="l"/>
              </a:tabLst>
            </a:pPr>
            <a:r>
              <a:rPr lang="en-GB">
                <a:latin typeface="Lexend Deca Medium"/>
              </a:rPr>
              <a:t>Listening and ensuring we identify every opportunity to make things right, learn lessons and improve our services.</a:t>
            </a:r>
          </a:p>
        </p:txBody>
      </p:sp>
      <p:pic>
        <p:nvPicPr>
          <p:cNvPr id="6" name="Picture 2">
            <a:extLst>
              <a:ext uri="{FF2B5EF4-FFF2-40B4-BE49-F238E27FC236}">
                <a16:creationId xmlns:a16="http://schemas.microsoft.com/office/drawing/2014/main" id="{B3E57D9D-CA14-D461-74B4-07F0BFA36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8" t="14191" r="10" b="10561"/>
          <a:stretch/>
        </p:blipFill>
        <p:spPr bwMode="auto">
          <a:xfrm>
            <a:off x="7012800" y="1350000"/>
            <a:ext cx="5179200" cy="46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A4A2-C114-1FEE-E08C-8AE48610F2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78543-7FC5-7D5F-24AD-8AE58919F42F}"/>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15</a:t>
            </a:fld>
            <a:endParaRPr lang="en-GB"/>
          </a:p>
        </p:txBody>
      </p:sp>
      <p:sp>
        <p:nvSpPr>
          <p:cNvPr id="6" name="object 3">
            <a:extLst>
              <a:ext uri="{FF2B5EF4-FFF2-40B4-BE49-F238E27FC236}">
                <a16:creationId xmlns:a16="http://schemas.microsoft.com/office/drawing/2014/main" id="{DF4EBAF4-C46A-52FA-C590-3A4F0846372C}"/>
              </a:ext>
            </a:extLst>
          </p:cNvPr>
          <p:cNvSpPr txBox="1">
            <a:spLocks/>
          </p:cNvSpPr>
          <p:nvPr/>
        </p:nvSpPr>
        <p:spPr>
          <a:xfrm>
            <a:off x="399090" y="2154071"/>
            <a:ext cx="10212203" cy="4372992"/>
          </a:xfrm>
          <a:prstGeom prst="rect">
            <a:avLst/>
          </a:prstGeom>
        </p:spPr>
        <p:txBody>
          <a:bodyPr vert="horz" wrap="square" lIns="0" tIns="12700" rIns="0" bIns="0" rtlCol="0" anchor="t" anchorCtr="0">
            <a:sp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1200" b="0" i="0" kern="1200" spc="-30" baseline="0">
                <a:solidFill>
                  <a:schemeClr val="tx1"/>
                </a:solidFill>
                <a:latin typeface="Lexend Deca Medium" pitchFamily="2" charset="77"/>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9710" indent="-207010">
              <a:lnSpc>
                <a:spcPts val="2000"/>
              </a:lnSpc>
              <a:spcBef>
                <a:spcPts val="600"/>
              </a:spcBef>
              <a:spcAft>
                <a:spcPts val="600"/>
              </a:spcAft>
              <a:buFontTx/>
              <a:buChar char="•"/>
              <a:tabLst>
                <a:tab pos="219710" algn="l"/>
              </a:tabLst>
            </a:pPr>
            <a:r>
              <a:rPr lang="en-GB" sz="1800" b="1" dirty="0">
                <a:solidFill>
                  <a:srgbClr val="231F20"/>
                </a:solidFill>
                <a:latin typeface="+mj-lt"/>
                <a:cs typeface="Arial"/>
              </a:rPr>
              <a:t>Low rents: </a:t>
            </a:r>
            <a:r>
              <a:rPr lang="en-GB" sz="1800" dirty="0">
                <a:solidFill>
                  <a:srgbClr val="231F20"/>
                </a:solidFill>
                <a:latin typeface="+mj-lt"/>
                <a:cs typeface="Arial"/>
              </a:rPr>
              <a:t>Our </a:t>
            </a:r>
            <a:r>
              <a:rPr lang="en-GB" sz="1800" dirty="0">
                <a:solidFill>
                  <a:srgbClr val="000000"/>
                </a:solidFill>
                <a:latin typeface="+mj-lt"/>
              </a:rPr>
              <a:t>rents in 2022-23 were £621m lower than market levels at an average of £127 per week.</a:t>
            </a:r>
          </a:p>
          <a:p>
            <a:pPr marL="219710" indent="-207010">
              <a:lnSpc>
                <a:spcPts val="2000"/>
              </a:lnSpc>
              <a:spcBef>
                <a:spcPts val="600"/>
              </a:spcBef>
              <a:spcAft>
                <a:spcPts val="600"/>
              </a:spcAft>
              <a:buFontTx/>
              <a:buChar char="•"/>
              <a:tabLst>
                <a:tab pos="219710" algn="l"/>
              </a:tabLst>
            </a:pPr>
            <a:r>
              <a:rPr lang="en-GB" sz="1800" b="1" dirty="0">
                <a:solidFill>
                  <a:srgbClr val="000000"/>
                </a:solidFill>
                <a:latin typeface="+mj-lt"/>
              </a:rPr>
              <a:t>Supporting residents and communities in 2022-23:</a:t>
            </a:r>
          </a:p>
          <a:p>
            <a:pPr marL="12700">
              <a:lnSpc>
                <a:spcPts val="2000"/>
              </a:lnSpc>
              <a:spcBef>
                <a:spcPts val="600"/>
              </a:spcBef>
              <a:spcAft>
                <a:spcPts val="600"/>
              </a:spcAft>
              <a:tabLst>
                <a:tab pos="219710" algn="l"/>
              </a:tabLst>
            </a:pPr>
            <a:r>
              <a:rPr lang="en-GB" sz="1800" dirty="0">
                <a:solidFill>
                  <a:srgbClr val="000000"/>
                </a:solidFill>
                <a:latin typeface="+mj-lt"/>
              </a:rPr>
              <a:t>- Nearly 900 people helped into work and apprenticeships.</a:t>
            </a:r>
            <a:br>
              <a:rPr lang="en-GB" sz="1800" dirty="0">
                <a:latin typeface="+mj-lt"/>
              </a:rPr>
            </a:br>
            <a:r>
              <a:rPr lang="en-GB" sz="1800" dirty="0">
                <a:solidFill>
                  <a:srgbClr val="000000"/>
                </a:solidFill>
                <a:latin typeface="+mj-lt"/>
              </a:rPr>
              <a:t>- 3,526 people helped to improve their skills and 689 to achieve qualifications.</a:t>
            </a:r>
            <a:br>
              <a:rPr lang="en-GB" sz="1800" dirty="0">
                <a:latin typeface="+mj-lt"/>
              </a:rPr>
            </a:br>
            <a:r>
              <a:rPr lang="en-GB" sz="1800" dirty="0">
                <a:solidFill>
                  <a:srgbClr val="000000"/>
                </a:solidFill>
                <a:latin typeface="+mj-lt"/>
              </a:rPr>
              <a:t>- Almost 17,500 people benefit from care and support services.</a:t>
            </a:r>
            <a:br>
              <a:rPr lang="en-GB" sz="1800" dirty="0">
                <a:latin typeface="+mj-lt"/>
              </a:rPr>
            </a:br>
            <a:r>
              <a:rPr lang="en-GB" sz="1800" dirty="0">
                <a:solidFill>
                  <a:srgbClr val="000000"/>
                </a:solidFill>
                <a:latin typeface="+mj-lt"/>
              </a:rPr>
              <a:t>- 546 people saved money on their energy bills through the energy advice service. </a:t>
            </a:r>
          </a:p>
          <a:p>
            <a:pPr marL="219710" indent="-207010">
              <a:lnSpc>
                <a:spcPts val="2000"/>
              </a:lnSpc>
              <a:spcBef>
                <a:spcPts val="600"/>
              </a:spcBef>
              <a:spcAft>
                <a:spcPts val="600"/>
              </a:spcAft>
              <a:buFontTx/>
              <a:buChar char="•"/>
              <a:tabLst>
                <a:tab pos="219710" algn="l"/>
              </a:tabLst>
            </a:pPr>
            <a:r>
              <a:rPr lang="en-GB" sz="1800" b="1" dirty="0">
                <a:solidFill>
                  <a:srgbClr val="000000"/>
                </a:solidFill>
                <a:latin typeface="+mj-lt"/>
              </a:rPr>
              <a:t>Empowering residents: </a:t>
            </a:r>
            <a:r>
              <a:rPr lang="en-GB" sz="1800" dirty="0">
                <a:solidFill>
                  <a:srgbClr val="000000"/>
                </a:solidFill>
                <a:latin typeface="+mj-lt"/>
              </a:rPr>
              <a:t>Listening events and our resident-led strategic panel help us find out what really matters to residents and improve our services accordingly.</a:t>
            </a:r>
          </a:p>
          <a:p>
            <a:pPr marL="219710" indent="-207010">
              <a:lnSpc>
                <a:spcPts val="2000"/>
              </a:lnSpc>
              <a:spcBef>
                <a:spcPts val="600"/>
              </a:spcBef>
              <a:spcAft>
                <a:spcPts val="600"/>
              </a:spcAft>
              <a:buFontTx/>
              <a:buChar char="•"/>
              <a:tabLst>
                <a:tab pos="219710" algn="l"/>
              </a:tabLst>
            </a:pPr>
            <a:r>
              <a:rPr lang="en-GB" sz="1800" b="1" dirty="0">
                <a:solidFill>
                  <a:srgbClr val="000000"/>
                </a:solidFill>
                <a:latin typeface="+mj-lt"/>
              </a:rPr>
              <a:t>Getting the basics right: </a:t>
            </a:r>
            <a:r>
              <a:rPr lang="en-GB" sz="1800" dirty="0">
                <a:solidFill>
                  <a:srgbClr val="000000"/>
                </a:solidFill>
                <a:latin typeface="+mj-lt"/>
              </a:rPr>
              <a:t>My Peabody makes it easier for residents to access our services and information about their home. Publishing information and outcomes relating to complaints and repairs helps us reduce wait times and improve the service.  Peabody 360, Power BI and other advances represent transformation of our services. </a:t>
            </a:r>
          </a:p>
          <a:p>
            <a:pPr marL="219710" indent="-207010">
              <a:lnSpc>
                <a:spcPts val="2000"/>
              </a:lnSpc>
              <a:spcBef>
                <a:spcPts val="600"/>
              </a:spcBef>
              <a:spcAft>
                <a:spcPts val="600"/>
              </a:spcAft>
              <a:buFontTx/>
              <a:buChar char="•"/>
              <a:tabLst>
                <a:tab pos="219710" algn="l"/>
              </a:tabLst>
            </a:pPr>
            <a:endParaRPr lang="en-GB" sz="1800" dirty="0">
              <a:solidFill>
                <a:srgbClr val="000000"/>
              </a:solidFill>
              <a:latin typeface="+mj-lt"/>
            </a:endParaRPr>
          </a:p>
        </p:txBody>
      </p:sp>
      <p:sp>
        <p:nvSpPr>
          <p:cNvPr id="10" name="Title 2">
            <a:extLst>
              <a:ext uri="{FF2B5EF4-FFF2-40B4-BE49-F238E27FC236}">
                <a16:creationId xmlns:a16="http://schemas.microsoft.com/office/drawing/2014/main" id="{C8D6231D-71DD-03EB-4AF4-AFC82E66F3B8}"/>
              </a:ext>
            </a:extLst>
          </p:cNvPr>
          <p:cNvSpPr>
            <a:spLocks noGrp="1"/>
          </p:cNvSpPr>
          <p:nvPr>
            <p:ph type="ctrTitle"/>
          </p:nvPr>
        </p:nvSpPr>
        <p:spPr>
          <a:xfrm>
            <a:off x="516049" y="1092312"/>
            <a:ext cx="6052954" cy="1061759"/>
          </a:xfrm>
        </p:spPr>
        <p:txBody>
          <a:bodyPr/>
          <a:lstStyle/>
          <a:p>
            <a:r>
              <a:rPr lang="en-US">
                <a:solidFill>
                  <a:schemeClr val="tx1"/>
                </a:solidFill>
              </a:rPr>
              <a:t>Resident services</a:t>
            </a:r>
          </a:p>
        </p:txBody>
      </p:sp>
    </p:spTree>
    <p:extLst>
      <p:ext uri="{BB962C8B-B14F-4D97-AF65-F5344CB8AC3E}">
        <p14:creationId xmlns:p14="http://schemas.microsoft.com/office/powerpoint/2010/main" val="268136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42C9-5C48-8B67-3693-6F461CC458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7C48F9-9A1A-7364-837F-DE8E19D1EFBC}"/>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16</a:t>
            </a:fld>
            <a:endParaRPr lang="en-GB"/>
          </a:p>
        </p:txBody>
      </p:sp>
      <p:sp>
        <p:nvSpPr>
          <p:cNvPr id="10" name="Title 2">
            <a:extLst>
              <a:ext uri="{FF2B5EF4-FFF2-40B4-BE49-F238E27FC236}">
                <a16:creationId xmlns:a16="http://schemas.microsoft.com/office/drawing/2014/main" id="{0AC6481F-E866-A153-4244-5C23B6B0221F}"/>
              </a:ext>
            </a:extLst>
          </p:cNvPr>
          <p:cNvSpPr>
            <a:spLocks noGrp="1"/>
          </p:cNvSpPr>
          <p:nvPr>
            <p:ph type="ctrTitle"/>
          </p:nvPr>
        </p:nvSpPr>
        <p:spPr>
          <a:xfrm>
            <a:off x="516049" y="1092312"/>
            <a:ext cx="6052954" cy="1061759"/>
          </a:xfrm>
        </p:spPr>
        <p:txBody>
          <a:bodyPr/>
          <a:lstStyle/>
          <a:p>
            <a:r>
              <a:rPr lang="en-US">
                <a:solidFill>
                  <a:schemeClr val="tx1"/>
                </a:solidFill>
                <a:latin typeface="Lexend Deca SemiBold"/>
              </a:rPr>
              <a:t>Sustainability</a:t>
            </a:r>
            <a:endParaRPr lang="en-US">
              <a:solidFill>
                <a:schemeClr val="tx1"/>
              </a:solidFill>
            </a:endParaRPr>
          </a:p>
        </p:txBody>
      </p:sp>
      <p:sp>
        <p:nvSpPr>
          <p:cNvPr id="3" name="object 3">
            <a:extLst>
              <a:ext uri="{FF2B5EF4-FFF2-40B4-BE49-F238E27FC236}">
                <a16:creationId xmlns:a16="http://schemas.microsoft.com/office/drawing/2014/main" id="{14EE2D6D-1078-C193-6003-F1C4BAADBE9D}"/>
              </a:ext>
            </a:extLst>
          </p:cNvPr>
          <p:cNvSpPr txBox="1"/>
          <p:nvPr/>
        </p:nvSpPr>
        <p:spPr>
          <a:xfrm>
            <a:off x="739862" y="1911941"/>
            <a:ext cx="9679202" cy="3962623"/>
          </a:xfrm>
          <a:prstGeom prst="rect">
            <a:avLst/>
          </a:prstGeom>
        </p:spPr>
        <p:txBody>
          <a:bodyPr vert="horz" wrap="square" lIns="0" tIns="12700" rIns="0" bIns="0" rtlCol="0" anchor="t">
            <a:spAutoFit/>
          </a:bodyPr>
          <a:lstStyle/>
          <a:p>
            <a:pPr marL="219710" indent="-207010">
              <a:lnSpc>
                <a:spcPts val="2000"/>
              </a:lnSpc>
              <a:spcBef>
                <a:spcPts val="600"/>
              </a:spcBef>
              <a:spcAft>
                <a:spcPts val="600"/>
              </a:spcAft>
              <a:buFontTx/>
              <a:buChar char="•"/>
              <a:tabLst>
                <a:tab pos="219710" algn="l"/>
              </a:tabLst>
            </a:pPr>
            <a:r>
              <a:rPr lang="en-GB" b="1">
                <a:solidFill>
                  <a:srgbClr val="231F20"/>
                </a:solidFill>
                <a:latin typeface="Lexend Deca"/>
                <a:cs typeface="Arial"/>
              </a:rPr>
              <a:t>Sustainability Action Plan</a:t>
            </a:r>
            <a:r>
              <a:rPr lang="en-GB">
                <a:solidFill>
                  <a:srgbClr val="231F20"/>
                </a:solidFill>
                <a:latin typeface="Lexend Deca"/>
                <a:cs typeface="Arial"/>
              </a:rPr>
              <a:t>: What we're doing to </a:t>
            </a:r>
            <a:r>
              <a:rPr lang="en-GB">
                <a:solidFill>
                  <a:srgbClr val="000000"/>
                </a:solidFill>
                <a:latin typeface="Lexend Deca"/>
                <a:cs typeface="Arial"/>
              </a:rPr>
              <a:t>be net zero in our day-to-day business by 2030 and in all rented homes by 2050. </a:t>
            </a:r>
            <a:endParaRPr lang="en-US">
              <a:solidFill>
                <a:srgbClr val="000000"/>
              </a:solidFill>
              <a:latin typeface="Lexend Deca Light"/>
            </a:endParaRPr>
          </a:p>
          <a:p>
            <a:pPr marL="219710" indent="-207010">
              <a:lnSpc>
                <a:spcPts val="2000"/>
              </a:lnSpc>
              <a:spcBef>
                <a:spcPts val="600"/>
              </a:spcBef>
              <a:spcAft>
                <a:spcPts val="600"/>
              </a:spcAft>
              <a:buFontTx/>
              <a:buChar char="•"/>
              <a:tabLst>
                <a:tab pos="219710" algn="l"/>
              </a:tabLst>
            </a:pPr>
            <a:r>
              <a:rPr lang="en-GB" b="1">
                <a:solidFill>
                  <a:srgbClr val="000000"/>
                </a:solidFill>
                <a:latin typeface="Lexend Deca"/>
              </a:rPr>
              <a:t>RITTERWALD’s Certified Sustainable Housing Label: </a:t>
            </a:r>
            <a:r>
              <a:rPr lang="en-GB">
                <a:solidFill>
                  <a:srgbClr val="000000"/>
                </a:solidFill>
                <a:latin typeface="Lexend Deca"/>
              </a:rPr>
              <a:t>Recently reaccredited for a third time.</a:t>
            </a:r>
            <a:endParaRPr lang="en-US"/>
          </a:p>
          <a:p>
            <a:pPr marL="219710" indent="-207010">
              <a:lnSpc>
                <a:spcPts val="2000"/>
              </a:lnSpc>
              <a:spcBef>
                <a:spcPts val="600"/>
              </a:spcBef>
              <a:spcAft>
                <a:spcPts val="600"/>
              </a:spcAft>
              <a:buFontTx/>
              <a:buChar char="•"/>
              <a:tabLst>
                <a:tab pos="219710" algn="l"/>
              </a:tabLst>
            </a:pPr>
            <a:r>
              <a:rPr lang="en-GB" b="1">
                <a:solidFill>
                  <a:srgbClr val="000000"/>
                </a:solidFill>
                <a:latin typeface="Lexend Deca"/>
              </a:rPr>
              <a:t>Decarbonisation Roadmap: </a:t>
            </a:r>
            <a:r>
              <a:rPr lang="en-GB">
                <a:solidFill>
                  <a:srgbClr val="000000"/>
                </a:solidFill>
                <a:latin typeface="Lexend Deca"/>
              </a:rPr>
              <a:t>How we plan to cut our greenhouse gas emissions. In 2022-23, direct emissions from our operations (scope 1) fell 8.2%. Overall emissions rose 13% due to the inclusion of Town &amp; Country Housing and increased investment in homes.</a:t>
            </a:r>
            <a:endParaRPr lang="en-GB"/>
          </a:p>
          <a:p>
            <a:pPr marL="219710" indent="-207010">
              <a:lnSpc>
                <a:spcPts val="2000"/>
              </a:lnSpc>
              <a:spcBef>
                <a:spcPts val="600"/>
              </a:spcBef>
              <a:spcAft>
                <a:spcPts val="600"/>
              </a:spcAft>
              <a:buFontTx/>
              <a:buChar char="•"/>
              <a:tabLst>
                <a:tab pos="219710" algn="l"/>
              </a:tabLst>
            </a:pPr>
            <a:r>
              <a:rPr lang="en-GB" b="1">
                <a:solidFill>
                  <a:srgbClr val="000000"/>
                </a:solidFill>
                <a:latin typeface="Lexend Deca"/>
              </a:rPr>
              <a:t>Energy efficiency: </a:t>
            </a:r>
            <a:r>
              <a:rPr lang="en-GB">
                <a:solidFill>
                  <a:srgbClr val="000000"/>
                </a:solidFill>
                <a:latin typeface="Lexend Deca"/>
              </a:rPr>
              <a:t>78% of our homes are rated EPC C or above. Aiming for 82% by 2026. All new homes are built to at least EPC B. </a:t>
            </a:r>
            <a:endParaRPr lang="en-GB">
              <a:solidFill>
                <a:srgbClr val="000000"/>
              </a:solidFill>
              <a:latin typeface="Lexend Deca" pitchFamily="2" charset="0"/>
            </a:endParaRPr>
          </a:p>
          <a:p>
            <a:pPr marL="219710" indent="-207010">
              <a:lnSpc>
                <a:spcPts val="2000"/>
              </a:lnSpc>
              <a:spcBef>
                <a:spcPts val="600"/>
              </a:spcBef>
              <a:spcAft>
                <a:spcPts val="600"/>
              </a:spcAft>
              <a:buFontTx/>
              <a:buChar char="•"/>
              <a:tabLst>
                <a:tab pos="219710" algn="l"/>
              </a:tabLst>
            </a:pPr>
            <a:r>
              <a:rPr lang="en-GB" b="1">
                <a:solidFill>
                  <a:srgbClr val="000000"/>
                </a:solidFill>
                <a:latin typeface="Lexend Deca"/>
              </a:rPr>
              <a:t>Social value:</a:t>
            </a:r>
            <a:r>
              <a:rPr lang="en-GB">
                <a:solidFill>
                  <a:srgbClr val="000000"/>
                </a:solidFill>
                <a:latin typeface="Lexend Deca"/>
              </a:rPr>
              <a:t> Building green, healthy and sustainable places where residents and nature can thrive together. Helping residents reduce their bills and become more environmentally aware. </a:t>
            </a:r>
          </a:p>
        </p:txBody>
      </p:sp>
    </p:spTree>
    <p:extLst>
      <p:ext uri="{BB962C8B-B14F-4D97-AF65-F5344CB8AC3E}">
        <p14:creationId xmlns:p14="http://schemas.microsoft.com/office/powerpoint/2010/main" val="32761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D246-D8E5-BDC0-80F7-FC861D6B68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52091-D6B1-7731-ADB9-D03B9B03FE21}"/>
              </a:ext>
            </a:extLst>
          </p:cNvPr>
          <p:cNvSpPr>
            <a:spLocks noGrp="1"/>
          </p:cNvSpPr>
          <p:nvPr>
            <p:ph type="sldNum" sz="quarter" idx="12"/>
          </p:nvPr>
        </p:nvSpPr>
        <p:spPr>
          <a:xfrm>
            <a:off x="11433175" y="6530975"/>
            <a:ext cx="380999" cy="174620"/>
          </a:xfrm>
        </p:spPr>
        <p:txBody>
          <a:bodyPr anchor="t">
            <a:normAutofit/>
          </a:bodyPr>
          <a:lstStyle/>
          <a:p>
            <a:pPr>
              <a:spcAft>
                <a:spcPts val="600"/>
              </a:spcAft>
            </a:pPr>
            <a:fld id="{5B3B6E8B-FAF9-6E49-9466-6F54E744055B}" type="slidenum">
              <a:rPr lang="en-GB" smtClean="0"/>
              <a:pPr>
                <a:spcAft>
                  <a:spcPts val="600"/>
                </a:spcAft>
              </a:pPr>
              <a:t>17</a:t>
            </a:fld>
            <a:endParaRPr lang="en-GB"/>
          </a:p>
        </p:txBody>
      </p:sp>
      <p:sp>
        <p:nvSpPr>
          <p:cNvPr id="3" name="Title 2">
            <a:extLst>
              <a:ext uri="{FF2B5EF4-FFF2-40B4-BE49-F238E27FC236}">
                <a16:creationId xmlns:a16="http://schemas.microsoft.com/office/drawing/2014/main" id="{18610911-5C3A-704E-71CA-9FCFFEF0EB82}"/>
              </a:ext>
            </a:extLst>
          </p:cNvPr>
          <p:cNvSpPr>
            <a:spLocks noGrp="1"/>
          </p:cNvSpPr>
          <p:nvPr>
            <p:ph type="ctrTitle"/>
          </p:nvPr>
        </p:nvSpPr>
        <p:spPr>
          <a:xfrm>
            <a:off x="297615" y="1350000"/>
            <a:ext cx="6052954" cy="1061759"/>
          </a:xfrm>
        </p:spPr>
        <p:txBody>
          <a:bodyPr anchor="t">
            <a:normAutofit/>
          </a:bodyPr>
          <a:lstStyle/>
          <a:p>
            <a:r>
              <a:rPr lang="en-US"/>
              <a:t>Building safety</a:t>
            </a:r>
          </a:p>
        </p:txBody>
      </p:sp>
      <p:pic>
        <p:nvPicPr>
          <p:cNvPr id="6" name="Picture 5" descr="A group of men in safety vests and helmets&#10;&#10;Description automatically generated">
            <a:extLst>
              <a:ext uri="{FF2B5EF4-FFF2-40B4-BE49-F238E27FC236}">
                <a16:creationId xmlns:a16="http://schemas.microsoft.com/office/drawing/2014/main" id="{049CC9D5-E12D-2B27-12A1-CB95C378082E}"/>
              </a:ext>
            </a:extLst>
          </p:cNvPr>
          <p:cNvPicPr>
            <a:picLocks noChangeAspect="1"/>
          </p:cNvPicPr>
          <p:nvPr/>
        </p:nvPicPr>
        <p:blipFill>
          <a:blip r:embed="rId3"/>
          <a:stretch>
            <a:fillRect/>
          </a:stretch>
        </p:blipFill>
        <p:spPr>
          <a:xfrm>
            <a:off x="7414376" y="599481"/>
            <a:ext cx="4331713" cy="5128050"/>
          </a:xfrm>
          <a:prstGeom prst="rect">
            <a:avLst/>
          </a:prstGeom>
          <a:noFill/>
        </p:spPr>
      </p:pic>
      <p:sp>
        <p:nvSpPr>
          <p:cNvPr id="5" name="Text Placeholder 4">
            <a:extLst>
              <a:ext uri="{FF2B5EF4-FFF2-40B4-BE49-F238E27FC236}">
                <a16:creationId xmlns:a16="http://schemas.microsoft.com/office/drawing/2014/main" id="{1937F44B-1144-45D4-B539-03FE2640BE37}"/>
              </a:ext>
            </a:extLst>
          </p:cNvPr>
          <p:cNvSpPr>
            <a:spLocks noGrp="1"/>
          </p:cNvSpPr>
          <p:nvPr>
            <p:ph type="body" sz="quarter" idx="16"/>
          </p:nvPr>
        </p:nvSpPr>
        <p:spPr>
          <a:xfrm>
            <a:off x="297614" y="2517775"/>
            <a:ext cx="6053138" cy="3208338"/>
          </a:xfrm>
        </p:spPr>
        <p:txBody>
          <a:bodyPr anchor="t">
            <a:normAutofit/>
          </a:bodyPr>
          <a:lstStyle/>
          <a:p>
            <a:pPr marL="219710" indent="-207010">
              <a:spcBef>
                <a:spcPts val="600"/>
              </a:spcBef>
              <a:spcAft>
                <a:spcPts val="600"/>
              </a:spcAft>
              <a:buChar char="•"/>
              <a:tabLst>
                <a:tab pos="219710" algn="l"/>
              </a:tabLst>
            </a:pPr>
            <a:r>
              <a:rPr lang="en-GB" b="1">
                <a:latin typeface="Lexend Deca SemiBold"/>
              </a:rPr>
              <a:t>We spent £266m on fire and building safety over five years. This includes £66m in year to 31 March 2023 and a further £43m in the six months to September 2023. </a:t>
            </a:r>
          </a:p>
          <a:p>
            <a:pPr marL="219710" indent="-207010">
              <a:spcBef>
                <a:spcPts val="600"/>
              </a:spcBef>
              <a:spcAft>
                <a:spcPts val="600"/>
              </a:spcAft>
              <a:buChar char="•"/>
              <a:tabLst>
                <a:tab pos="219710" algn="l"/>
              </a:tabLst>
            </a:pPr>
            <a:r>
              <a:rPr lang="en-GB" b="0">
                <a:latin typeface="Lexend Deca SemiBold"/>
              </a:rPr>
              <a:t>In total</a:t>
            </a:r>
            <a:r>
              <a:rPr lang="en-GB">
                <a:latin typeface="Lexend Deca SemiBold"/>
              </a:rPr>
              <a:t> we have</a:t>
            </a:r>
            <a:r>
              <a:rPr lang="en-GB" b="0">
                <a:latin typeface="Lexend Deca SemiBold"/>
              </a:rPr>
              <a:t> 7,102 buildings/cores.</a:t>
            </a:r>
            <a:endParaRPr lang="en-GB">
              <a:latin typeface="Lexend Deca SemiBold"/>
            </a:endParaRPr>
          </a:p>
          <a:p>
            <a:pPr marL="219710" indent="-207010">
              <a:spcBef>
                <a:spcPts val="600"/>
              </a:spcBef>
              <a:spcAft>
                <a:spcPts val="600"/>
              </a:spcAft>
              <a:buChar char="•"/>
              <a:tabLst>
                <a:tab pos="219710" algn="l"/>
              </a:tabLst>
            </a:pPr>
            <a:r>
              <a:rPr lang="en-GB" b="0">
                <a:latin typeface="Lexend Deca SemiBold"/>
              </a:rPr>
              <a:t>1,174 are the focus of fire and building safety legislation. Of these, 591 are low risk and 289 certified safe for occupation.</a:t>
            </a:r>
          </a:p>
          <a:p>
            <a:pPr marL="219710" indent="-207010">
              <a:spcBef>
                <a:spcPts val="600"/>
              </a:spcBef>
              <a:spcAft>
                <a:spcPts val="600"/>
              </a:spcAft>
              <a:buChar char="•"/>
              <a:tabLst>
                <a:tab pos="219710" algn="l"/>
              </a:tabLst>
            </a:pPr>
            <a:r>
              <a:rPr lang="en-GB" b="0">
                <a:latin typeface="Lexend Deca SemiBold"/>
              </a:rPr>
              <a:t>42 buildings are currently being remediated, with 112 identified as requiring </a:t>
            </a:r>
            <a:r>
              <a:rPr lang="en-GB">
                <a:latin typeface="Lexend Deca SemiBold"/>
              </a:rPr>
              <a:t>work </a:t>
            </a:r>
            <a:r>
              <a:rPr lang="en-GB" b="0">
                <a:latin typeface="Lexend Deca SemiBold"/>
              </a:rPr>
              <a:t>over next four years.</a:t>
            </a:r>
            <a:r>
              <a:rPr lang="en-GB">
                <a:latin typeface="Lexend Deca SemiBold"/>
              </a:rPr>
              <a:t> </a:t>
            </a:r>
            <a:endParaRPr lang="en-GB" b="0"/>
          </a:p>
          <a:p>
            <a:pPr marL="285750" lvl="1" indent="-285750">
              <a:spcBef>
                <a:spcPts val="0"/>
              </a:spcBef>
              <a:buFont typeface="Arial" panose="020B0604020202020204" pitchFamily="34" charset="0"/>
              <a:buChar char="•"/>
              <a:tabLst>
                <a:tab pos="219710" algn="l"/>
              </a:tabLst>
            </a:pPr>
            <a:endParaRPr lang="en-GB" sz="1600"/>
          </a:p>
        </p:txBody>
      </p:sp>
    </p:spTree>
    <p:extLst>
      <p:ext uri="{BB962C8B-B14F-4D97-AF65-F5344CB8AC3E}">
        <p14:creationId xmlns:p14="http://schemas.microsoft.com/office/powerpoint/2010/main" val="104386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5330-B65C-3488-DFC6-92941E2681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35D5AD-50E9-F65E-D58F-D07F6C1AFEC8}"/>
              </a:ext>
            </a:extLst>
          </p:cNvPr>
          <p:cNvSpPr>
            <a:spLocks noGrp="1"/>
          </p:cNvSpPr>
          <p:nvPr>
            <p:ph type="sldNum" sz="quarter" idx="12"/>
          </p:nvPr>
        </p:nvSpPr>
        <p:spPr/>
        <p:txBody>
          <a:bodyPr/>
          <a:lstStyle/>
          <a:p>
            <a:fld id="{5B3B6E8B-FAF9-6E49-9466-6F54E744055B}" type="slidenum">
              <a:rPr lang="en-GB" smtClean="0"/>
              <a:pPr/>
              <a:t>18</a:t>
            </a:fld>
            <a:endParaRPr lang="en-GB"/>
          </a:p>
        </p:txBody>
      </p:sp>
      <p:sp>
        <p:nvSpPr>
          <p:cNvPr id="3" name="Title 2">
            <a:extLst>
              <a:ext uri="{FF2B5EF4-FFF2-40B4-BE49-F238E27FC236}">
                <a16:creationId xmlns:a16="http://schemas.microsoft.com/office/drawing/2014/main" id="{263D83C5-5A44-0DE0-FC31-41A6821AA5F9}"/>
              </a:ext>
            </a:extLst>
          </p:cNvPr>
          <p:cNvSpPr>
            <a:spLocks noGrp="1"/>
          </p:cNvSpPr>
          <p:nvPr>
            <p:ph type="ctrTitle"/>
          </p:nvPr>
        </p:nvSpPr>
        <p:spPr>
          <a:xfrm>
            <a:off x="348767" y="1350000"/>
            <a:ext cx="6053138" cy="1061759"/>
          </a:xfrm>
        </p:spPr>
        <p:txBody>
          <a:bodyPr/>
          <a:lstStyle/>
          <a:p>
            <a:r>
              <a:rPr lang="en-US">
                <a:latin typeface="Lexend Deca SemiBold"/>
              </a:rPr>
              <a:t>New homes</a:t>
            </a:r>
            <a:endParaRPr lang="en-US"/>
          </a:p>
        </p:txBody>
      </p:sp>
      <p:sp>
        <p:nvSpPr>
          <p:cNvPr id="5" name="Text Placeholder 4">
            <a:extLst>
              <a:ext uri="{FF2B5EF4-FFF2-40B4-BE49-F238E27FC236}">
                <a16:creationId xmlns:a16="http://schemas.microsoft.com/office/drawing/2014/main" id="{D043B27F-CE78-693E-D91A-396A888235B0}"/>
              </a:ext>
            </a:extLst>
          </p:cNvPr>
          <p:cNvSpPr>
            <a:spLocks noGrp="1"/>
          </p:cNvSpPr>
          <p:nvPr>
            <p:ph type="body" sz="quarter" idx="16"/>
          </p:nvPr>
        </p:nvSpPr>
        <p:spPr>
          <a:xfrm>
            <a:off x="348767" y="2213500"/>
            <a:ext cx="6523672" cy="3685939"/>
          </a:xfrm>
        </p:spPr>
        <p:txBody>
          <a:bodyPr/>
          <a:lstStyle/>
          <a:p>
            <a:pPr marL="219710" indent="-207010">
              <a:lnSpc>
                <a:spcPts val="2000"/>
              </a:lnSpc>
              <a:spcBef>
                <a:spcPts val="600"/>
              </a:spcBef>
              <a:spcAft>
                <a:spcPts val="600"/>
              </a:spcAft>
              <a:buChar char="•"/>
              <a:tabLst>
                <a:tab pos="219710" algn="l"/>
              </a:tabLst>
            </a:pPr>
            <a:r>
              <a:rPr lang="en-GB" sz="1800" b="0">
                <a:solidFill>
                  <a:srgbClr val="231F20"/>
                </a:solidFill>
                <a:latin typeface="Lexend Deca"/>
                <a:cs typeface="Arial"/>
              </a:rPr>
              <a:t>Development programme has been aligned to reflect current conditions.</a:t>
            </a:r>
            <a:r>
              <a:rPr lang="en-GB" sz="1800">
                <a:solidFill>
                  <a:srgbClr val="231F20"/>
                </a:solidFill>
                <a:latin typeface="Lexend Deca"/>
                <a:cs typeface="Arial"/>
              </a:rPr>
              <a:t> </a:t>
            </a:r>
            <a:endParaRPr lang="en-GB" sz="1800" b="0">
              <a:solidFill>
                <a:srgbClr val="231F20"/>
              </a:solidFill>
              <a:latin typeface="Lexend Deca"/>
              <a:cs typeface="Arial"/>
            </a:endParaRPr>
          </a:p>
          <a:p>
            <a:pPr marL="219710" indent="-207010">
              <a:lnSpc>
                <a:spcPts val="2000"/>
              </a:lnSpc>
              <a:spcBef>
                <a:spcPts val="600"/>
              </a:spcBef>
              <a:spcAft>
                <a:spcPts val="600"/>
              </a:spcAft>
              <a:buChar char="•"/>
              <a:tabLst>
                <a:tab pos="219710" algn="l"/>
              </a:tabLst>
            </a:pPr>
            <a:r>
              <a:rPr lang="en-GB" sz="1800" b="0">
                <a:solidFill>
                  <a:srgbClr val="231F20"/>
                </a:solidFill>
                <a:latin typeface="Lexend Deca"/>
                <a:cs typeface="Arial"/>
              </a:rPr>
              <a:t>£268m invested in first six months – 654 new homes completed, 470 starts on site.</a:t>
            </a:r>
          </a:p>
          <a:p>
            <a:pPr marL="219710" indent="-207010">
              <a:lnSpc>
                <a:spcPts val="2000"/>
              </a:lnSpc>
              <a:spcBef>
                <a:spcPts val="600"/>
              </a:spcBef>
              <a:spcAft>
                <a:spcPts val="600"/>
              </a:spcAft>
              <a:buChar char="•"/>
              <a:tabLst>
                <a:tab pos="219710" algn="l"/>
              </a:tabLst>
            </a:pPr>
            <a:r>
              <a:rPr lang="en-GB" sz="1800" b="0">
                <a:solidFill>
                  <a:srgbClr val="231F20"/>
                </a:solidFill>
                <a:latin typeface="Lexend Deca"/>
                <a:cs typeface="Arial"/>
              </a:rPr>
              <a:t>Fewer than 100 available properties unsold </a:t>
            </a:r>
            <a:r>
              <a:rPr lang="en-GB" sz="1800">
                <a:solidFill>
                  <a:srgbClr val="231F20"/>
                </a:solidFill>
                <a:latin typeface="Lexend Deca"/>
                <a:cs typeface="Arial"/>
              </a:rPr>
              <a:t>by 30</a:t>
            </a:r>
            <a:r>
              <a:rPr lang="en-GB" sz="1800" b="0">
                <a:solidFill>
                  <a:srgbClr val="231F20"/>
                </a:solidFill>
                <a:latin typeface="Lexend Deca"/>
                <a:cs typeface="Arial"/>
              </a:rPr>
              <a:t> September 2023.</a:t>
            </a:r>
          </a:p>
          <a:p>
            <a:pPr marL="219710" indent="-207010">
              <a:lnSpc>
                <a:spcPts val="2000"/>
              </a:lnSpc>
              <a:spcBef>
                <a:spcPts val="600"/>
              </a:spcBef>
              <a:spcAft>
                <a:spcPts val="600"/>
              </a:spcAft>
              <a:buChar char="•"/>
              <a:tabLst>
                <a:tab pos="219710" algn="l"/>
              </a:tabLst>
            </a:pPr>
            <a:r>
              <a:rPr lang="en-GB" sz="1800" b="0">
                <a:solidFill>
                  <a:srgbClr val="231F20"/>
                </a:solidFill>
                <a:latin typeface="Lexend Deca"/>
                <a:cs typeface="Arial"/>
              </a:rPr>
              <a:t>2,399 homes completed in the year to March 2023,</a:t>
            </a:r>
            <a:r>
              <a:rPr lang="en-GB" sz="1800">
                <a:solidFill>
                  <a:srgbClr val="231F20"/>
                </a:solidFill>
                <a:latin typeface="Lexend Deca"/>
                <a:cs typeface="Arial"/>
              </a:rPr>
              <a:t> </a:t>
            </a:r>
            <a:r>
              <a:rPr lang="en-GB" sz="1800" b="0">
                <a:solidFill>
                  <a:srgbClr val="231F20"/>
                </a:solidFill>
                <a:latin typeface="Lexend Deca"/>
                <a:cs typeface="Arial"/>
              </a:rPr>
              <a:t> including 1,013 at social/affordable rents and 861 shared ownership.</a:t>
            </a:r>
          </a:p>
          <a:p>
            <a:pPr marL="219710" indent="-207010">
              <a:lnSpc>
                <a:spcPts val="2000"/>
              </a:lnSpc>
              <a:spcBef>
                <a:spcPts val="600"/>
              </a:spcBef>
              <a:spcAft>
                <a:spcPts val="600"/>
              </a:spcAft>
              <a:buFont typeface="Arial" panose="020B0604020202020204" pitchFamily="34" charset="0"/>
              <a:buChar char="•"/>
              <a:tabLst>
                <a:tab pos="219710" algn="l"/>
              </a:tabLst>
            </a:pPr>
            <a:r>
              <a:rPr lang="en-GB" sz="1800" b="0">
                <a:solidFill>
                  <a:srgbClr val="231F20"/>
                </a:solidFill>
                <a:latin typeface="Lexend Deca"/>
                <a:cs typeface="Arial"/>
              </a:rPr>
              <a:t>Schemes include St John’s Hill Phase 3, Holloway Prison, Dagenham Green</a:t>
            </a:r>
            <a:r>
              <a:rPr lang="en-GB" sz="1800">
                <a:solidFill>
                  <a:srgbClr val="231F20"/>
                </a:solidFill>
                <a:latin typeface="Lexend Deca"/>
                <a:cs typeface="Arial"/>
              </a:rPr>
              <a:t> and in Thamesmead. </a:t>
            </a:r>
            <a:endParaRPr lang="en-GB" sz="1800" b="0">
              <a:solidFill>
                <a:srgbClr val="231F20"/>
              </a:solidFill>
              <a:latin typeface="Lexend Deca"/>
              <a:cs typeface="Arial"/>
            </a:endParaRPr>
          </a:p>
          <a:p>
            <a:pPr marL="219710" indent="-207010">
              <a:lnSpc>
                <a:spcPts val="2000"/>
              </a:lnSpc>
              <a:spcBef>
                <a:spcPts val="600"/>
              </a:spcBef>
              <a:spcAft>
                <a:spcPts val="600"/>
              </a:spcAft>
              <a:buFont typeface="Arial" panose="020B0604020202020204" pitchFamily="34" charset="0"/>
              <a:buChar char="•"/>
              <a:tabLst>
                <a:tab pos="219710" algn="l"/>
              </a:tabLst>
            </a:pPr>
            <a:endParaRPr lang="en-GB" b="0">
              <a:solidFill>
                <a:srgbClr val="231F20"/>
              </a:solidFill>
              <a:latin typeface="Lexend Deca"/>
              <a:cs typeface="Arial"/>
            </a:endParaRPr>
          </a:p>
          <a:p>
            <a:pPr marL="219710" indent="-207010">
              <a:lnSpc>
                <a:spcPts val="2000"/>
              </a:lnSpc>
              <a:spcBef>
                <a:spcPts val="600"/>
              </a:spcBef>
              <a:spcAft>
                <a:spcPts val="600"/>
              </a:spcAft>
              <a:buChar char="•"/>
              <a:tabLst>
                <a:tab pos="219710" algn="l"/>
              </a:tabLst>
            </a:pPr>
            <a:endParaRPr lang="en-GB">
              <a:latin typeface="Lexend Deca Medium" pitchFamily="2" charset="77"/>
            </a:endParaRPr>
          </a:p>
        </p:txBody>
      </p:sp>
      <p:pic>
        <p:nvPicPr>
          <p:cNvPr id="6" name="Picture 2">
            <a:extLst>
              <a:ext uri="{FF2B5EF4-FFF2-40B4-BE49-F238E27FC236}">
                <a16:creationId xmlns:a16="http://schemas.microsoft.com/office/drawing/2014/main" id="{DD679065-B436-BC9D-8F96-94436BEA7174}"/>
              </a:ext>
            </a:extLst>
          </p:cNvPr>
          <p:cNvPicPr>
            <a:picLocks noChangeAspect="1" noChangeArrowheads="1"/>
          </p:cNvPicPr>
          <p:nvPr/>
        </p:nvPicPr>
        <p:blipFill>
          <a:blip r:embed="rId3"/>
          <a:srcRect l="12965" r="12965"/>
          <a:stretch/>
        </p:blipFill>
        <p:spPr bwMode="auto">
          <a:xfrm>
            <a:off x="7012800" y="1090977"/>
            <a:ext cx="5179200" cy="467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73C30-CAC9-3FA2-7C4D-612B282485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C1AE8-86D9-970F-91B2-BB3C005442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B6E8B-FAF9-6E49-9466-6F54E744055B}" type="slidenum">
              <a:rPr kumimoji="0" lang="en-GB" sz="900" b="1" i="0" u="none" strike="noStrike" kern="1200" cap="none" spc="0" normalizeH="0" baseline="0" noProof="0" smtClean="0">
                <a:ln>
                  <a:noFill/>
                </a:ln>
                <a:solidFill>
                  <a:srgbClr val="000000"/>
                </a:solidFill>
                <a:effectLst/>
                <a:uLnTx/>
                <a:uFillTx/>
                <a:latin typeface="Lexend Deca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900" b="1" i="0" u="none" strike="noStrike" kern="1200" cap="none" spc="0" normalizeH="0" baseline="0" noProof="0">
              <a:ln>
                <a:noFill/>
              </a:ln>
              <a:solidFill>
                <a:srgbClr val="000000"/>
              </a:solidFill>
              <a:effectLst/>
              <a:uLnTx/>
              <a:uFillTx/>
              <a:latin typeface="Lexend Deca Black"/>
              <a:ea typeface="+mn-ea"/>
              <a:cs typeface="+mn-cs"/>
            </a:endParaRPr>
          </a:p>
        </p:txBody>
      </p:sp>
      <p:sp>
        <p:nvSpPr>
          <p:cNvPr id="3" name="Title 2">
            <a:extLst>
              <a:ext uri="{FF2B5EF4-FFF2-40B4-BE49-F238E27FC236}">
                <a16:creationId xmlns:a16="http://schemas.microsoft.com/office/drawing/2014/main" id="{FC343A5F-654E-3ED3-FD0A-99E1C3334308}"/>
              </a:ext>
            </a:extLst>
          </p:cNvPr>
          <p:cNvSpPr>
            <a:spLocks noGrp="1"/>
          </p:cNvSpPr>
          <p:nvPr>
            <p:ph type="ctrTitle"/>
          </p:nvPr>
        </p:nvSpPr>
        <p:spPr>
          <a:xfrm>
            <a:off x="377826" y="1094819"/>
            <a:ext cx="5718174" cy="1061759"/>
          </a:xfrm>
        </p:spPr>
        <p:txBody>
          <a:bodyPr/>
          <a:lstStyle/>
          <a:p>
            <a:r>
              <a:rPr lang="en-US"/>
              <a:t>Contractor insolvency risk</a:t>
            </a:r>
          </a:p>
        </p:txBody>
      </p:sp>
      <p:sp>
        <p:nvSpPr>
          <p:cNvPr id="4" name="Text Placeholder 4">
            <a:extLst>
              <a:ext uri="{FF2B5EF4-FFF2-40B4-BE49-F238E27FC236}">
                <a16:creationId xmlns:a16="http://schemas.microsoft.com/office/drawing/2014/main" id="{862EA1EA-33B6-872A-0DAD-35895BF8F3DA}"/>
              </a:ext>
            </a:extLst>
          </p:cNvPr>
          <p:cNvSpPr>
            <a:spLocks noGrp="1"/>
          </p:cNvSpPr>
          <p:nvPr>
            <p:ph type="body" sz="quarter" idx="16"/>
          </p:nvPr>
        </p:nvSpPr>
        <p:spPr>
          <a:xfrm>
            <a:off x="377826" y="2553741"/>
            <a:ext cx="6053138" cy="2949046"/>
          </a:xfrm>
        </p:spPr>
        <p:txBody>
          <a:bodyPr/>
          <a:lstStyle/>
          <a:p>
            <a:pPr marL="219710" indent="-207010">
              <a:lnSpc>
                <a:spcPts val="2000"/>
              </a:lnSpc>
              <a:spcBef>
                <a:spcPts val="600"/>
              </a:spcBef>
              <a:spcAft>
                <a:spcPts val="600"/>
              </a:spcAft>
              <a:buChar char="•"/>
              <a:tabLst>
                <a:tab pos="219710" algn="l"/>
              </a:tabLst>
            </a:pPr>
            <a:r>
              <a:rPr lang="en-GB">
                <a:latin typeface="Lexend Deca Medium"/>
              </a:rPr>
              <a:t>Requires careful management.</a:t>
            </a:r>
            <a:endParaRPr lang="en-US"/>
          </a:p>
          <a:p>
            <a:pPr marL="219710" indent="-207010">
              <a:lnSpc>
                <a:spcPts val="2000"/>
              </a:lnSpc>
              <a:spcBef>
                <a:spcPts val="600"/>
              </a:spcBef>
              <a:spcAft>
                <a:spcPts val="600"/>
              </a:spcAft>
              <a:buChar char="•"/>
              <a:tabLst>
                <a:tab pos="219710" algn="l"/>
              </a:tabLst>
            </a:pPr>
            <a:r>
              <a:rPr lang="en-GB">
                <a:latin typeface="Lexend Deca Medium"/>
              </a:rPr>
              <a:t>Assess the finances of all counterparties regularly, monitoring exposure and the likelihood of insolvency risk. Mitigate against performance bonds, parent company guarantees and retention levels.</a:t>
            </a:r>
          </a:p>
          <a:p>
            <a:pPr marL="219710" indent="-207010">
              <a:lnSpc>
                <a:spcPts val="2000"/>
              </a:lnSpc>
              <a:spcBef>
                <a:spcPts val="600"/>
              </a:spcBef>
              <a:spcAft>
                <a:spcPts val="600"/>
              </a:spcAft>
              <a:buChar char="•"/>
              <a:tabLst>
                <a:tab pos="219710" algn="l"/>
              </a:tabLst>
            </a:pPr>
            <a:r>
              <a:rPr lang="en-GB">
                <a:latin typeface="Lexend Deca Medium"/>
              </a:rPr>
              <a:t>Our own construction inspectors provide an early warning system for any potential problems and create response plans.</a:t>
            </a:r>
          </a:p>
          <a:p>
            <a:pPr marL="219710" indent="-207010">
              <a:lnSpc>
                <a:spcPts val="2000"/>
              </a:lnSpc>
              <a:spcBef>
                <a:spcPts val="600"/>
              </a:spcBef>
              <a:spcAft>
                <a:spcPts val="600"/>
              </a:spcAft>
              <a:buChar char="•"/>
              <a:tabLst>
                <a:tab pos="219710" algn="l"/>
              </a:tabLst>
            </a:pPr>
            <a:r>
              <a:rPr lang="en-GB">
                <a:latin typeface="Lexend Deca Medium"/>
              </a:rPr>
              <a:t>Ensure the non-executive committee is aware of counterparty risk, including contractor insolvency.</a:t>
            </a:r>
          </a:p>
        </p:txBody>
      </p:sp>
      <p:pic>
        <p:nvPicPr>
          <p:cNvPr id="7" name="Picture 6">
            <a:extLst>
              <a:ext uri="{FF2B5EF4-FFF2-40B4-BE49-F238E27FC236}">
                <a16:creationId xmlns:a16="http://schemas.microsoft.com/office/drawing/2014/main" id="{E5435342-51E5-C66D-B46A-A698B2CDF9D4}"/>
              </a:ext>
            </a:extLst>
          </p:cNvPr>
          <p:cNvPicPr>
            <a:picLocks noChangeAspect="1"/>
          </p:cNvPicPr>
          <p:nvPr/>
        </p:nvPicPr>
        <p:blipFill>
          <a:blip r:embed="rId3"/>
          <a:srcRect l="13786" r="13786"/>
          <a:stretch/>
        </p:blipFill>
        <p:spPr>
          <a:xfrm>
            <a:off x="7016599" y="1302000"/>
            <a:ext cx="5175401" cy="4745120"/>
          </a:xfrm>
          <a:prstGeom prst="rect">
            <a:avLst/>
          </a:prstGeom>
        </p:spPr>
      </p:pic>
    </p:spTree>
    <p:extLst>
      <p:ext uri="{BB962C8B-B14F-4D97-AF65-F5344CB8AC3E}">
        <p14:creationId xmlns:p14="http://schemas.microsoft.com/office/powerpoint/2010/main" val="429260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F660-0CF9-323F-CE52-0E1CDA1FC8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C46B2-4144-234D-8566-EF50CC616597}"/>
              </a:ext>
            </a:extLst>
          </p:cNvPr>
          <p:cNvSpPr>
            <a:spLocks noGrp="1"/>
          </p:cNvSpPr>
          <p:nvPr>
            <p:ph type="sldNum" sz="quarter" idx="12"/>
          </p:nvPr>
        </p:nvSpPr>
        <p:spPr/>
        <p:txBody>
          <a:bodyPr/>
          <a:lstStyle/>
          <a:p>
            <a:fld id="{5B3B6E8B-FAF9-6E49-9466-6F54E744055B}" type="slidenum">
              <a:rPr lang="en-GB" smtClean="0"/>
              <a:pPr/>
              <a:t>2</a:t>
            </a:fld>
            <a:endParaRPr lang="en-GB"/>
          </a:p>
        </p:txBody>
      </p:sp>
      <p:cxnSp>
        <p:nvCxnSpPr>
          <p:cNvPr id="4" name="Straight Connector 3">
            <a:extLst>
              <a:ext uri="{FF2B5EF4-FFF2-40B4-BE49-F238E27FC236}">
                <a16:creationId xmlns:a16="http://schemas.microsoft.com/office/drawing/2014/main" id="{5B7B1923-7406-B62A-D26D-43AF44863373}"/>
              </a:ext>
            </a:extLst>
          </p:cNvPr>
          <p:cNvCxnSpPr>
            <a:cxnSpLocks/>
          </p:cNvCxnSpPr>
          <p:nvPr/>
        </p:nvCxnSpPr>
        <p:spPr>
          <a:xfrm>
            <a:off x="7448758" y="406886"/>
            <a:ext cx="2059317" cy="0"/>
          </a:xfrm>
          <a:prstGeom prst="line">
            <a:avLst/>
          </a:prstGeom>
          <a:ln w="57150">
            <a:solidFill>
              <a:schemeClr val="accent6"/>
            </a:solidFill>
          </a:ln>
        </p:spPr>
        <p:style>
          <a:lnRef idx="3">
            <a:schemeClr val="accent6"/>
          </a:lnRef>
          <a:fillRef idx="0">
            <a:schemeClr val="accent6"/>
          </a:fillRef>
          <a:effectRef idx="2">
            <a:schemeClr val="accent6"/>
          </a:effectRef>
          <a:fontRef idx="minor">
            <a:schemeClr val="tx1"/>
          </a:fontRef>
        </p:style>
      </p:cxnSp>
      <p:sp>
        <p:nvSpPr>
          <p:cNvPr id="5" name="Title 1">
            <a:extLst>
              <a:ext uri="{FF2B5EF4-FFF2-40B4-BE49-F238E27FC236}">
                <a16:creationId xmlns:a16="http://schemas.microsoft.com/office/drawing/2014/main" id="{9674FFCD-57A4-A436-BBD8-0380F975BAFE}"/>
              </a:ext>
            </a:extLst>
          </p:cNvPr>
          <p:cNvSpPr txBox="1">
            <a:spLocks/>
          </p:cNvSpPr>
          <p:nvPr/>
        </p:nvSpPr>
        <p:spPr>
          <a:xfrm>
            <a:off x="7454461" y="532246"/>
            <a:ext cx="2253350" cy="673638"/>
          </a:xfrm>
          <a:prstGeom prst="rect">
            <a:avLst/>
          </a:prstGeom>
        </p:spPr>
        <p:txBody>
          <a:bodyPr vert="horz" lIns="0" tIns="0" rIns="0" bIns="0" rtlCol="0" anchor="t" anchorCtr="0">
            <a:no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solidFill>
                  <a:schemeClr val="accent6"/>
                </a:solidFill>
              </a:rPr>
              <a:t>Homes</a:t>
            </a:r>
          </a:p>
          <a:p>
            <a:pPr>
              <a:spcBef>
                <a:spcPts val="200"/>
              </a:spcBef>
            </a:pPr>
            <a:r>
              <a:rPr lang="en-GB" b="1" spc="0">
                <a:solidFill>
                  <a:schemeClr val="accent6"/>
                </a:solidFill>
              </a:rPr>
              <a:t>107,449</a:t>
            </a:r>
          </a:p>
        </p:txBody>
      </p:sp>
      <p:cxnSp>
        <p:nvCxnSpPr>
          <p:cNvPr id="6" name="Straight Connector 5">
            <a:extLst>
              <a:ext uri="{FF2B5EF4-FFF2-40B4-BE49-F238E27FC236}">
                <a16:creationId xmlns:a16="http://schemas.microsoft.com/office/drawing/2014/main" id="{3F8ED1AE-77B2-DC3B-DA3E-856DB3D1800D}"/>
              </a:ext>
            </a:extLst>
          </p:cNvPr>
          <p:cNvCxnSpPr>
            <a:cxnSpLocks/>
          </p:cNvCxnSpPr>
          <p:nvPr/>
        </p:nvCxnSpPr>
        <p:spPr>
          <a:xfrm>
            <a:off x="7461896" y="2280803"/>
            <a:ext cx="2059317" cy="0"/>
          </a:xfrm>
          <a:prstGeom prst="line">
            <a:avLst/>
          </a:prstGeom>
          <a:ln w="57150">
            <a:solidFill>
              <a:schemeClr val="accent5"/>
            </a:solidFill>
          </a:ln>
        </p:spPr>
        <p:style>
          <a:lnRef idx="3">
            <a:schemeClr val="accent6"/>
          </a:lnRef>
          <a:fillRef idx="0">
            <a:schemeClr val="accent6"/>
          </a:fillRef>
          <a:effectRef idx="2">
            <a:schemeClr val="accent6"/>
          </a:effectRef>
          <a:fontRef idx="minor">
            <a:schemeClr val="tx1"/>
          </a:fontRef>
        </p:style>
      </p:cxnSp>
      <p:sp>
        <p:nvSpPr>
          <p:cNvPr id="7" name="Title 1">
            <a:extLst>
              <a:ext uri="{FF2B5EF4-FFF2-40B4-BE49-F238E27FC236}">
                <a16:creationId xmlns:a16="http://schemas.microsoft.com/office/drawing/2014/main" id="{72FD08F7-B1A7-B25D-DF29-5C196E9C2A6C}"/>
              </a:ext>
            </a:extLst>
          </p:cNvPr>
          <p:cNvSpPr txBox="1">
            <a:spLocks/>
          </p:cNvSpPr>
          <p:nvPr/>
        </p:nvSpPr>
        <p:spPr>
          <a:xfrm>
            <a:off x="7454461" y="2425935"/>
            <a:ext cx="1865870" cy="726188"/>
          </a:xfrm>
          <a:prstGeom prst="rect">
            <a:avLst/>
          </a:prstGeom>
        </p:spPr>
        <p:txBody>
          <a:bodyPr vert="horz" lIns="0" tIns="0" rIns="0" bIns="0" rtlCol="0" anchor="t" anchorCtr="0">
            <a:no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solidFill>
                  <a:schemeClr val="accent5"/>
                </a:solidFill>
              </a:rPr>
              <a:t>Operating surplus</a:t>
            </a:r>
          </a:p>
          <a:p>
            <a:pPr>
              <a:spcBef>
                <a:spcPts val="200"/>
              </a:spcBef>
            </a:pPr>
            <a:r>
              <a:rPr lang="en-GB" b="1" spc="0">
                <a:solidFill>
                  <a:schemeClr val="accent5"/>
                </a:solidFill>
              </a:rPr>
              <a:t>£257m</a:t>
            </a:r>
          </a:p>
        </p:txBody>
      </p:sp>
      <p:cxnSp>
        <p:nvCxnSpPr>
          <p:cNvPr id="8" name="Straight Connector 7">
            <a:extLst>
              <a:ext uri="{FF2B5EF4-FFF2-40B4-BE49-F238E27FC236}">
                <a16:creationId xmlns:a16="http://schemas.microsoft.com/office/drawing/2014/main" id="{03C5A017-35A0-2CA3-3E57-D69BB24568F1}"/>
              </a:ext>
            </a:extLst>
          </p:cNvPr>
          <p:cNvCxnSpPr>
            <a:cxnSpLocks/>
          </p:cNvCxnSpPr>
          <p:nvPr/>
        </p:nvCxnSpPr>
        <p:spPr>
          <a:xfrm>
            <a:off x="7450246" y="5433048"/>
            <a:ext cx="2072455" cy="13137"/>
          </a:xfrm>
          <a:prstGeom prst="line">
            <a:avLst/>
          </a:prstGeom>
          <a:ln w="57150">
            <a:solidFill>
              <a:schemeClr val="accent4"/>
            </a:solidFill>
          </a:ln>
        </p:spPr>
        <p:style>
          <a:lnRef idx="3">
            <a:schemeClr val="accent6"/>
          </a:lnRef>
          <a:fillRef idx="0">
            <a:schemeClr val="accent6"/>
          </a:fillRef>
          <a:effectRef idx="2">
            <a:schemeClr val="accent6"/>
          </a:effectRef>
          <a:fontRef idx="minor">
            <a:schemeClr val="tx1"/>
          </a:fontRef>
        </p:style>
      </p:cxnSp>
      <p:sp>
        <p:nvSpPr>
          <p:cNvPr id="9" name="Title 1">
            <a:extLst>
              <a:ext uri="{FF2B5EF4-FFF2-40B4-BE49-F238E27FC236}">
                <a16:creationId xmlns:a16="http://schemas.microsoft.com/office/drawing/2014/main" id="{AD7B3051-C657-41B4-0E1F-984A87205C4A}"/>
              </a:ext>
            </a:extLst>
          </p:cNvPr>
          <p:cNvSpPr txBox="1">
            <a:spLocks/>
          </p:cNvSpPr>
          <p:nvPr/>
        </p:nvSpPr>
        <p:spPr>
          <a:xfrm>
            <a:off x="7454461" y="5571203"/>
            <a:ext cx="2417663" cy="739325"/>
          </a:xfrm>
          <a:prstGeom prst="rect">
            <a:avLst/>
          </a:prstGeom>
        </p:spPr>
        <p:txBody>
          <a:bodyPr vert="horz" lIns="0" tIns="0" rIns="0" bIns="0" rtlCol="0" anchor="t" anchorCtr="0">
            <a:no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solidFill>
                  <a:schemeClr val="accent4"/>
                </a:solidFill>
              </a:rPr>
              <a:t>Regulatory grading</a:t>
            </a:r>
          </a:p>
          <a:p>
            <a:pPr>
              <a:spcBef>
                <a:spcPts val="200"/>
              </a:spcBef>
            </a:pPr>
            <a:r>
              <a:rPr lang="en-GB" b="1" spc="0">
                <a:solidFill>
                  <a:schemeClr val="accent4"/>
                </a:solidFill>
              </a:rPr>
              <a:t>G1 / V2</a:t>
            </a:r>
          </a:p>
        </p:txBody>
      </p:sp>
      <p:cxnSp>
        <p:nvCxnSpPr>
          <p:cNvPr id="10" name="Straight Connector 9">
            <a:extLst>
              <a:ext uri="{FF2B5EF4-FFF2-40B4-BE49-F238E27FC236}">
                <a16:creationId xmlns:a16="http://schemas.microsoft.com/office/drawing/2014/main" id="{D3B364C2-F885-7753-2CC9-FCA727B9E21E}"/>
              </a:ext>
            </a:extLst>
          </p:cNvPr>
          <p:cNvCxnSpPr/>
          <p:nvPr/>
        </p:nvCxnSpPr>
        <p:spPr>
          <a:xfrm>
            <a:off x="7454035" y="1330707"/>
            <a:ext cx="2230109" cy="13137"/>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sp>
        <p:nvSpPr>
          <p:cNvPr id="11" name="Title 1">
            <a:extLst>
              <a:ext uri="{FF2B5EF4-FFF2-40B4-BE49-F238E27FC236}">
                <a16:creationId xmlns:a16="http://schemas.microsoft.com/office/drawing/2014/main" id="{5EB6C1AE-6C46-C0AF-4B3E-72604A86F3C3}"/>
              </a:ext>
            </a:extLst>
          </p:cNvPr>
          <p:cNvSpPr txBox="1">
            <a:spLocks/>
          </p:cNvSpPr>
          <p:nvPr/>
        </p:nvSpPr>
        <p:spPr>
          <a:xfrm>
            <a:off x="7454461" y="1486709"/>
            <a:ext cx="2260007" cy="660499"/>
          </a:xfrm>
          <a:prstGeom prst="rect">
            <a:avLst/>
          </a:prstGeom>
        </p:spPr>
        <p:txBody>
          <a:bodyPr vert="horz" lIns="0" tIns="0" rIns="0" bIns="0" rtlCol="0" anchor="t" anchorCtr="0">
            <a:no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solidFill>
                  <a:schemeClr val="accent2"/>
                </a:solidFill>
              </a:rPr>
              <a:t>Residents</a:t>
            </a:r>
          </a:p>
          <a:p>
            <a:pPr>
              <a:spcBef>
                <a:spcPts val="200"/>
              </a:spcBef>
            </a:pPr>
            <a:r>
              <a:rPr lang="en-GB" b="1" spc="0">
                <a:solidFill>
                  <a:schemeClr val="accent2"/>
                </a:solidFill>
              </a:rPr>
              <a:t>220,000</a:t>
            </a:r>
          </a:p>
        </p:txBody>
      </p:sp>
      <p:cxnSp>
        <p:nvCxnSpPr>
          <p:cNvPr id="12" name="Straight Connector 11">
            <a:extLst>
              <a:ext uri="{FF2B5EF4-FFF2-40B4-BE49-F238E27FC236}">
                <a16:creationId xmlns:a16="http://schemas.microsoft.com/office/drawing/2014/main" id="{E08C41DF-A741-3928-2618-B48144D34A73}"/>
              </a:ext>
            </a:extLst>
          </p:cNvPr>
          <p:cNvCxnSpPr/>
          <p:nvPr/>
        </p:nvCxnSpPr>
        <p:spPr>
          <a:xfrm>
            <a:off x="7386080" y="3285050"/>
            <a:ext cx="2256385" cy="0"/>
          </a:xfrm>
          <a:prstGeom prst="line">
            <a:avLst/>
          </a:prstGeom>
          <a:ln w="57150">
            <a:solidFill>
              <a:schemeClr val="accent1"/>
            </a:solidFill>
          </a:ln>
        </p:spPr>
        <p:style>
          <a:lnRef idx="3">
            <a:schemeClr val="accent6"/>
          </a:lnRef>
          <a:fillRef idx="0">
            <a:schemeClr val="accent6"/>
          </a:fillRef>
          <a:effectRef idx="2">
            <a:schemeClr val="accent6"/>
          </a:effectRef>
          <a:fontRef idx="minor">
            <a:schemeClr val="tx1"/>
          </a:fontRef>
        </p:style>
      </p:cxnSp>
      <p:sp>
        <p:nvSpPr>
          <p:cNvPr id="13" name="Title 1">
            <a:extLst>
              <a:ext uri="{FF2B5EF4-FFF2-40B4-BE49-F238E27FC236}">
                <a16:creationId xmlns:a16="http://schemas.microsoft.com/office/drawing/2014/main" id="{0E01E47D-C230-E042-56D5-4CF9827F8479}"/>
              </a:ext>
            </a:extLst>
          </p:cNvPr>
          <p:cNvSpPr txBox="1">
            <a:spLocks/>
          </p:cNvSpPr>
          <p:nvPr/>
        </p:nvSpPr>
        <p:spPr>
          <a:xfrm>
            <a:off x="7454461" y="3434579"/>
            <a:ext cx="2128627" cy="726188"/>
          </a:xfrm>
          <a:prstGeom prst="rect">
            <a:avLst/>
          </a:prstGeom>
        </p:spPr>
        <p:txBody>
          <a:bodyPr vert="horz" lIns="0" tIns="0" rIns="0" bIns="0" rtlCol="0" anchor="t" anchorCtr="0">
            <a:no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solidFill>
                  <a:schemeClr val="accent1"/>
                </a:solidFill>
              </a:rPr>
              <a:t>Total Group assets</a:t>
            </a:r>
          </a:p>
          <a:p>
            <a:pPr>
              <a:spcBef>
                <a:spcPts val="200"/>
              </a:spcBef>
            </a:pPr>
            <a:r>
              <a:rPr lang="en-GB" b="1" spc="0">
                <a:solidFill>
                  <a:schemeClr val="accent1"/>
                </a:solidFill>
              </a:rPr>
              <a:t>£12.7bn</a:t>
            </a:r>
          </a:p>
        </p:txBody>
      </p:sp>
      <p:cxnSp>
        <p:nvCxnSpPr>
          <p:cNvPr id="14" name="Straight Connector 13">
            <a:extLst>
              <a:ext uri="{FF2B5EF4-FFF2-40B4-BE49-F238E27FC236}">
                <a16:creationId xmlns:a16="http://schemas.microsoft.com/office/drawing/2014/main" id="{FFD22BA9-B5D9-00B8-CA18-8716192CD5B9}"/>
              </a:ext>
            </a:extLst>
          </p:cNvPr>
          <p:cNvCxnSpPr/>
          <p:nvPr/>
        </p:nvCxnSpPr>
        <p:spPr>
          <a:xfrm>
            <a:off x="7460445" y="4405641"/>
            <a:ext cx="2269523" cy="13137"/>
          </a:xfrm>
          <a:prstGeom prst="line">
            <a:avLst/>
          </a:prstGeom>
          <a:ln w="57150">
            <a:solidFill>
              <a:schemeClr val="tx1"/>
            </a:solidFill>
          </a:ln>
        </p:spPr>
        <p:style>
          <a:lnRef idx="3">
            <a:schemeClr val="accent6"/>
          </a:lnRef>
          <a:fillRef idx="0">
            <a:schemeClr val="accent6"/>
          </a:fillRef>
          <a:effectRef idx="2">
            <a:schemeClr val="accent6"/>
          </a:effectRef>
          <a:fontRef idx="minor">
            <a:schemeClr val="tx1"/>
          </a:fontRef>
        </p:style>
      </p:cxnSp>
      <p:sp>
        <p:nvSpPr>
          <p:cNvPr id="15" name="Title 1">
            <a:extLst>
              <a:ext uri="{FF2B5EF4-FFF2-40B4-BE49-F238E27FC236}">
                <a16:creationId xmlns:a16="http://schemas.microsoft.com/office/drawing/2014/main" id="{150CB164-965F-D931-0A6F-3885B7300362}"/>
              </a:ext>
            </a:extLst>
          </p:cNvPr>
          <p:cNvSpPr txBox="1">
            <a:spLocks/>
          </p:cNvSpPr>
          <p:nvPr/>
        </p:nvSpPr>
        <p:spPr>
          <a:xfrm>
            <a:off x="7388771" y="4544598"/>
            <a:ext cx="3007927" cy="852980"/>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600" spc="0"/>
              <a:t>Credit ratings (M / S&amp;P)</a:t>
            </a:r>
          </a:p>
          <a:p>
            <a:pPr>
              <a:spcBef>
                <a:spcPts val="200"/>
              </a:spcBef>
            </a:pPr>
            <a:r>
              <a:rPr lang="en-GB" b="1" spc="0"/>
              <a:t>A3 / A-</a:t>
            </a:r>
            <a:endParaRPr lang="en-GB" b="1" spc="0" baseline="30000"/>
          </a:p>
        </p:txBody>
      </p:sp>
      <p:sp>
        <p:nvSpPr>
          <p:cNvPr id="16" name="TextBox 15">
            <a:extLst>
              <a:ext uri="{FF2B5EF4-FFF2-40B4-BE49-F238E27FC236}">
                <a16:creationId xmlns:a16="http://schemas.microsoft.com/office/drawing/2014/main" id="{20DCCE86-FFE9-3F80-3F0D-454BC7CC7D6E}"/>
              </a:ext>
            </a:extLst>
          </p:cNvPr>
          <p:cNvSpPr txBox="1"/>
          <p:nvPr/>
        </p:nvSpPr>
        <p:spPr>
          <a:xfrm>
            <a:off x="382438" y="2366512"/>
            <a:ext cx="533112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Lexend Deca Black"/>
              </a:rPr>
              <a:t>Our purpose: </a:t>
            </a:r>
            <a:r>
              <a:rPr lang="en-US">
                <a:latin typeface="Lexend Deca"/>
              </a:rPr>
              <a:t>We want to help people flourish. We do this by providing great homes and housing services, making a positive impact in communities and creating an inspiring, inclusive place to work. </a:t>
            </a:r>
          </a:p>
          <a:p>
            <a:endParaRPr lang="en-US">
              <a:latin typeface="Lexend Deca"/>
            </a:endParaRPr>
          </a:p>
          <a:p>
            <a:r>
              <a:rPr lang="en-US">
                <a:latin typeface="Lexend Deca"/>
              </a:rPr>
              <a:t>Our priorities: </a:t>
            </a:r>
          </a:p>
          <a:p>
            <a:pPr marL="285750" indent="-285750">
              <a:buFont typeface="Arial"/>
              <a:buChar char="•"/>
            </a:pPr>
            <a:r>
              <a:rPr lang="en-US">
                <a:latin typeface="Lexend Deca"/>
              </a:rPr>
              <a:t>All about people.</a:t>
            </a:r>
          </a:p>
          <a:p>
            <a:pPr marL="285750" indent="-285750">
              <a:buFont typeface="Arial"/>
              <a:buChar char="•"/>
            </a:pPr>
            <a:r>
              <a:rPr lang="en-US">
                <a:latin typeface="Lexend Deca"/>
              </a:rPr>
              <a:t>Getting the basics right.</a:t>
            </a:r>
          </a:p>
          <a:p>
            <a:pPr marL="285750" indent="-285750">
              <a:buFont typeface="Arial"/>
              <a:buChar char="•"/>
            </a:pPr>
            <a:r>
              <a:rPr lang="en-US">
                <a:latin typeface="Lexend Deca"/>
              </a:rPr>
              <a:t>Creating a sustainable Peabody.</a:t>
            </a:r>
          </a:p>
        </p:txBody>
      </p:sp>
      <p:sp>
        <p:nvSpPr>
          <p:cNvPr id="17" name="Title 2">
            <a:extLst>
              <a:ext uri="{FF2B5EF4-FFF2-40B4-BE49-F238E27FC236}">
                <a16:creationId xmlns:a16="http://schemas.microsoft.com/office/drawing/2014/main" id="{3FD99025-8737-06FC-8277-DC8E156F5E27}"/>
              </a:ext>
            </a:extLst>
          </p:cNvPr>
          <p:cNvSpPr txBox="1">
            <a:spLocks/>
          </p:cNvSpPr>
          <p:nvPr/>
        </p:nvSpPr>
        <p:spPr>
          <a:xfrm>
            <a:off x="377826" y="1065795"/>
            <a:ext cx="5718174" cy="1061759"/>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tx1"/>
                </a:solidFill>
                <a:latin typeface="Lexend Deca SemiBold" pitchFamily="2" charset="77"/>
                <a:ea typeface="+mj-ea"/>
                <a:cs typeface="+mj-cs"/>
              </a:defRPr>
            </a:lvl1pPr>
          </a:lstStyle>
          <a:p>
            <a:r>
              <a:rPr lang="en-US" sz="4000"/>
              <a:t>Peabody at a glance </a:t>
            </a:r>
            <a:endParaRPr lang="en-US"/>
          </a:p>
        </p:txBody>
      </p:sp>
    </p:spTree>
    <p:extLst>
      <p:ext uri="{BB962C8B-B14F-4D97-AF65-F5344CB8AC3E}">
        <p14:creationId xmlns:p14="http://schemas.microsoft.com/office/powerpoint/2010/main" val="40694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4A315-BB5D-AB68-8A76-97C147E5D5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7C1157-4E3F-CC19-985A-40C0DAECB1D6}"/>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20</a:t>
            </a:fld>
            <a:endParaRPr lang="en-GB"/>
          </a:p>
        </p:txBody>
      </p:sp>
      <p:sp>
        <p:nvSpPr>
          <p:cNvPr id="3" name="Title 2">
            <a:extLst>
              <a:ext uri="{FF2B5EF4-FFF2-40B4-BE49-F238E27FC236}">
                <a16:creationId xmlns:a16="http://schemas.microsoft.com/office/drawing/2014/main" id="{A4D8BBAB-1A80-51BC-7F4F-F42AE3292FD9}"/>
              </a:ext>
            </a:extLst>
          </p:cNvPr>
          <p:cNvSpPr>
            <a:spLocks noGrp="1"/>
          </p:cNvSpPr>
          <p:nvPr>
            <p:ph type="ctrTitle"/>
          </p:nvPr>
        </p:nvSpPr>
        <p:spPr/>
        <p:txBody>
          <a:bodyPr/>
          <a:lstStyle/>
          <a:p>
            <a:r>
              <a:rPr lang="en-US">
                <a:latin typeface="Lexend Deca SemiBold"/>
              </a:rPr>
              <a:t>Our new EMTN</a:t>
            </a:r>
            <a:endParaRPr lang="en-US"/>
          </a:p>
        </p:txBody>
      </p:sp>
      <p:sp>
        <p:nvSpPr>
          <p:cNvPr id="11" name="Title 1">
            <a:extLst>
              <a:ext uri="{FF2B5EF4-FFF2-40B4-BE49-F238E27FC236}">
                <a16:creationId xmlns:a16="http://schemas.microsoft.com/office/drawing/2014/main" id="{1C35AF42-D331-A8EB-9630-602B66DCCE88}"/>
              </a:ext>
            </a:extLst>
          </p:cNvPr>
          <p:cNvSpPr txBox="1">
            <a:spLocks/>
          </p:cNvSpPr>
          <p:nvPr/>
        </p:nvSpPr>
        <p:spPr>
          <a:xfrm>
            <a:off x="3933426" y="2653267"/>
            <a:ext cx="5692775"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a:rPr>
              <a:t>Programme</a:t>
            </a:r>
          </a:p>
        </p:txBody>
      </p:sp>
    </p:spTree>
    <p:extLst>
      <p:ext uri="{BB962C8B-B14F-4D97-AF65-F5344CB8AC3E}">
        <p14:creationId xmlns:p14="http://schemas.microsoft.com/office/powerpoint/2010/main" val="41021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F6565-160D-149F-507F-C26CD3B51D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3ACF74-73AD-7FE5-E269-1E5A050F6BD1}"/>
              </a:ext>
            </a:extLst>
          </p:cNvPr>
          <p:cNvSpPr>
            <a:spLocks noGrp="1"/>
          </p:cNvSpPr>
          <p:nvPr>
            <p:ph type="sldNum" sz="quarter" idx="12"/>
          </p:nvPr>
        </p:nvSpPr>
        <p:spPr/>
        <p:txBody>
          <a:bodyPr/>
          <a:lstStyle/>
          <a:p>
            <a:fld id="{5B3B6E8B-FAF9-6E49-9466-6F54E744055B}" type="slidenum">
              <a:rPr lang="en-GB" smtClean="0"/>
              <a:pPr/>
              <a:t>21</a:t>
            </a:fld>
            <a:endParaRPr lang="en-GB"/>
          </a:p>
        </p:txBody>
      </p:sp>
      <p:sp>
        <p:nvSpPr>
          <p:cNvPr id="3" name="Title 2">
            <a:extLst>
              <a:ext uri="{FF2B5EF4-FFF2-40B4-BE49-F238E27FC236}">
                <a16:creationId xmlns:a16="http://schemas.microsoft.com/office/drawing/2014/main" id="{DB89734C-3569-BE5B-7F55-54E018ABF741}"/>
              </a:ext>
            </a:extLst>
          </p:cNvPr>
          <p:cNvSpPr>
            <a:spLocks noGrp="1"/>
          </p:cNvSpPr>
          <p:nvPr>
            <p:ph type="ctrTitle"/>
          </p:nvPr>
        </p:nvSpPr>
        <p:spPr>
          <a:xfrm>
            <a:off x="408373" y="1092312"/>
            <a:ext cx="9401452" cy="709855"/>
          </a:xfrm>
        </p:spPr>
        <p:txBody>
          <a:bodyPr/>
          <a:lstStyle/>
          <a:p>
            <a:r>
              <a:rPr lang="en-GB" sz="2800">
                <a:latin typeface="Lexend Deca SemiBold"/>
              </a:rPr>
              <a:t>In February this year we established our first Euro Medium Term Note (EMTN) Programme.</a:t>
            </a:r>
          </a:p>
        </p:txBody>
      </p:sp>
      <p:sp>
        <p:nvSpPr>
          <p:cNvPr id="6" name="object 3">
            <a:extLst>
              <a:ext uri="{FF2B5EF4-FFF2-40B4-BE49-F238E27FC236}">
                <a16:creationId xmlns:a16="http://schemas.microsoft.com/office/drawing/2014/main" id="{80FA206B-CA01-40A3-037A-3BEE395C643F}"/>
              </a:ext>
            </a:extLst>
          </p:cNvPr>
          <p:cNvSpPr txBox="1"/>
          <p:nvPr/>
        </p:nvSpPr>
        <p:spPr>
          <a:xfrm>
            <a:off x="408374" y="2257042"/>
            <a:ext cx="10111666" cy="3500958"/>
          </a:xfrm>
          <a:prstGeom prst="rect">
            <a:avLst/>
          </a:prstGeom>
        </p:spPr>
        <p:txBody>
          <a:bodyPr vert="horz" wrap="square" lIns="0" tIns="12700" rIns="0" bIns="0" rtlCol="0" anchor="t">
            <a:spAutoFit/>
          </a:bodyPr>
          <a:lstStyle/>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The £1bn programme will enable us to access capital markets more quickly and easily. </a:t>
            </a:r>
          </a:p>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The proceeds will help us maintain and improve residents’ homes and develop new affordable homes and sustainable places. </a:t>
            </a:r>
          </a:p>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In 2022-23 we spent £356m on residents' homes and £567m on new homes.</a:t>
            </a:r>
          </a:p>
          <a:p>
            <a:pPr marL="12700">
              <a:lnSpc>
                <a:spcPts val="2000"/>
              </a:lnSpc>
              <a:spcBef>
                <a:spcPts val="600"/>
              </a:spcBef>
              <a:spcAft>
                <a:spcPts val="600"/>
              </a:spcAft>
              <a:tabLst>
                <a:tab pos="219710" algn="l"/>
              </a:tabLst>
            </a:pPr>
            <a:r>
              <a:rPr lang="en-GB" b="1">
                <a:solidFill>
                  <a:srgbClr val="231F20"/>
                </a:solidFill>
                <a:latin typeface="Lexend Deca"/>
                <a:cs typeface="Arial"/>
              </a:rPr>
              <a:t>The EMTN Programme follows our £350m debut sustainability bond issued in 2022 via our Sustainable Finance Framework (SFF) and Impact Report (June 2023)</a:t>
            </a:r>
          </a:p>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Peabody’s existing ratings of A3/A- (M/S&amp;P) have been extended to the new programme.</a:t>
            </a:r>
          </a:p>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The programme will allow for both secured and unsecured issuance.</a:t>
            </a:r>
          </a:p>
          <a:p>
            <a:pPr marL="298450" indent="-285750">
              <a:lnSpc>
                <a:spcPts val="2000"/>
              </a:lnSpc>
              <a:spcBef>
                <a:spcPts val="600"/>
              </a:spcBef>
              <a:spcAft>
                <a:spcPts val="600"/>
              </a:spcAft>
              <a:buFont typeface="Arial" panose="020B0604020202020204" pitchFamily="34" charset="0"/>
              <a:buChar char="•"/>
              <a:tabLst>
                <a:tab pos="219710" algn="l"/>
              </a:tabLst>
            </a:pPr>
            <a:r>
              <a:rPr lang="en-GB">
                <a:solidFill>
                  <a:srgbClr val="231F20"/>
                </a:solidFill>
                <a:latin typeface="Lexend Deca"/>
                <a:cs typeface="Arial"/>
              </a:rPr>
              <a:t>3</a:t>
            </a:r>
            <a:r>
              <a:rPr lang="en-GB" baseline="30000">
                <a:solidFill>
                  <a:srgbClr val="231F20"/>
                </a:solidFill>
                <a:latin typeface="Lexend Deca"/>
                <a:cs typeface="Arial"/>
              </a:rPr>
              <a:t>rd</a:t>
            </a:r>
            <a:r>
              <a:rPr lang="en-GB">
                <a:solidFill>
                  <a:srgbClr val="231F20"/>
                </a:solidFill>
                <a:latin typeface="Lexend Deca"/>
                <a:cs typeface="Arial"/>
              </a:rPr>
              <a:t> </a:t>
            </a:r>
            <a:r>
              <a:rPr lang="en-GB" err="1">
                <a:solidFill>
                  <a:srgbClr val="231F20"/>
                </a:solidFill>
                <a:latin typeface="Lexend Deca"/>
                <a:cs typeface="Arial"/>
              </a:rPr>
              <a:t>Ritterwald</a:t>
            </a:r>
            <a:r>
              <a:rPr lang="en-GB">
                <a:solidFill>
                  <a:srgbClr val="231F20"/>
                </a:solidFill>
                <a:latin typeface="Lexend Deca"/>
                <a:cs typeface="Arial"/>
              </a:rPr>
              <a:t> accreditation secured and we'll update our SFF prior to any issuance.</a:t>
            </a:r>
          </a:p>
        </p:txBody>
      </p:sp>
    </p:spTree>
    <p:extLst>
      <p:ext uri="{BB962C8B-B14F-4D97-AF65-F5344CB8AC3E}">
        <p14:creationId xmlns:p14="http://schemas.microsoft.com/office/powerpoint/2010/main" val="600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FDE3-F40E-21FA-B511-601015FCBD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E4B800-589D-F28B-BBA6-6695E4F8F515}"/>
              </a:ext>
            </a:extLst>
          </p:cNvPr>
          <p:cNvSpPr>
            <a:spLocks noGrp="1"/>
          </p:cNvSpPr>
          <p:nvPr>
            <p:ph type="sldNum" sz="quarter" idx="12"/>
          </p:nvPr>
        </p:nvSpPr>
        <p:spPr/>
        <p:txBody>
          <a:bodyPr/>
          <a:lstStyle/>
          <a:p>
            <a:fld id="{5B3B6E8B-FAF9-6E49-9466-6F54E744055B}" type="slidenum">
              <a:rPr lang="en-GB" smtClean="0"/>
              <a:pPr/>
              <a:t>22</a:t>
            </a:fld>
            <a:endParaRPr lang="en-GB"/>
          </a:p>
        </p:txBody>
      </p:sp>
      <p:sp>
        <p:nvSpPr>
          <p:cNvPr id="3" name="Title 2">
            <a:extLst>
              <a:ext uri="{FF2B5EF4-FFF2-40B4-BE49-F238E27FC236}">
                <a16:creationId xmlns:a16="http://schemas.microsoft.com/office/drawing/2014/main" id="{4EC52756-1053-532B-7AB5-AE0CE1BD1A5B}"/>
              </a:ext>
            </a:extLst>
          </p:cNvPr>
          <p:cNvSpPr>
            <a:spLocks noGrp="1"/>
          </p:cNvSpPr>
          <p:nvPr>
            <p:ph type="ctrTitle"/>
          </p:nvPr>
        </p:nvSpPr>
        <p:spPr/>
        <p:txBody>
          <a:bodyPr/>
          <a:lstStyle/>
          <a:p>
            <a:r>
              <a:rPr lang="en-US"/>
              <a:t>Thank you for </a:t>
            </a:r>
          </a:p>
        </p:txBody>
      </p:sp>
      <p:sp>
        <p:nvSpPr>
          <p:cNvPr id="4" name="Title 1">
            <a:extLst>
              <a:ext uri="{FF2B5EF4-FFF2-40B4-BE49-F238E27FC236}">
                <a16:creationId xmlns:a16="http://schemas.microsoft.com/office/drawing/2014/main" id="{E4C56999-C4ED-8037-0FD6-118C5935436B}"/>
              </a:ext>
            </a:extLst>
          </p:cNvPr>
          <p:cNvSpPr txBox="1">
            <a:spLocks/>
          </p:cNvSpPr>
          <p:nvPr/>
        </p:nvSpPr>
        <p:spPr>
          <a:xfrm>
            <a:off x="3922793" y="2083279"/>
            <a:ext cx="5692775"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pitchFamily="2" charset="0"/>
              </a:rPr>
              <a:t>listening</a:t>
            </a:r>
          </a:p>
        </p:txBody>
      </p:sp>
    </p:spTree>
    <p:extLst>
      <p:ext uri="{BB962C8B-B14F-4D97-AF65-F5344CB8AC3E}">
        <p14:creationId xmlns:p14="http://schemas.microsoft.com/office/powerpoint/2010/main" val="31142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
              <a:t>Disclaimer</a:t>
            </a:r>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pc="-25" dirty="0"/>
              <a:t>23</a:t>
            </a:fld>
            <a:endParaRPr spc="-25"/>
          </a:p>
        </p:txBody>
      </p:sp>
      <p:sp>
        <p:nvSpPr>
          <p:cNvPr id="3" name="object 3"/>
          <p:cNvSpPr txBox="1"/>
          <p:nvPr/>
        </p:nvSpPr>
        <p:spPr>
          <a:xfrm>
            <a:off x="347300" y="1890167"/>
            <a:ext cx="4168775" cy="2946897"/>
          </a:xfrm>
          <a:prstGeom prst="rect">
            <a:avLst/>
          </a:prstGeom>
        </p:spPr>
        <p:txBody>
          <a:bodyPr vert="horz" wrap="square" lIns="0" tIns="7620" rIns="0" bIns="0" rtlCol="0">
            <a:spAutoFit/>
          </a:bodyPr>
          <a:lstStyle/>
          <a:p>
            <a:pPr marL="12700" marR="160655">
              <a:lnSpc>
                <a:spcPct val="104200"/>
              </a:lnSpc>
              <a:spcBef>
                <a:spcPts val="60"/>
              </a:spcBef>
            </a:pPr>
            <a:r>
              <a:rPr sz="800">
                <a:solidFill>
                  <a:srgbClr val="231F20"/>
                </a:solidFill>
                <a:latin typeface="Arial"/>
                <a:cs typeface="Arial"/>
              </a:rPr>
              <a:t>The</a:t>
            </a:r>
            <a:r>
              <a:rPr sz="800" spc="-40">
                <a:solidFill>
                  <a:srgbClr val="231F20"/>
                </a:solidFill>
                <a:latin typeface="Arial"/>
                <a:cs typeface="Arial"/>
              </a:rPr>
              <a:t> </a:t>
            </a:r>
            <a:r>
              <a:rPr sz="800">
                <a:solidFill>
                  <a:srgbClr val="231F20"/>
                </a:solidFill>
                <a:latin typeface="Arial"/>
                <a:cs typeface="Arial"/>
              </a:rPr>
              <a:t>information</a:t>
            </a:r>
            <a:r>
              <a:rPr sz="800" spc="-25">
                <a:solidFill>
                  <a:srgbClr val="231F20"/>
                </a:solidFill>
                <a:latin typeface="Arial"/>
                <a:cs typeface="Arial"/>
              </a:rPr>
              <a:t> </a:t>
            </a:r>
            <a:r>
              <a:rPr sz="800">
                <a:solidFill>
                  <a:srgbClr val="231F20"/>
                </a:solidFill>
                <a:latin typeface="Arial"/>
                <a:cs typeface="Arial"/>
              </a:rPr>
              <a:t>contained</a:t>
            </a:r>
            <a:r>
              <a:rPr sz="800" spc="-25">
                <a:solidFill>
                  <a:srgbClr val="231F20"/>
                </a:solidFill>
                <a:latin typeface="Arial"/>
                <a:cs typeface="Arial"/>
              </a:rPr>
              <a:t> </a:t>
            </a:r>
            <a:r>
              <a:rPr sz="800">
                <a:solidFill>
                  <a:srgbClr val="231F20"/>
                </a:solidFill>
                <a:latin typeface="Arial"/>
                <a:cs typeface="Arial"/>
              </a:rPr>
              <a:t>in</a:t>
            </a:r>
            <a:r>
              <a:rPr sz="800" spc="-30">
                <a:solidFill>
                  <a:srgbClr val="231F20"/>
                </a:solidFill>
                <a:latin typeface="Arial"/>
                <a:cs typeface="Arial"/>
              </a:rPr>
              <a:t> </a:t>
            </a:r>
            <a:r>
              <a:rPr sz="800">
                <a:solidFill>
                  <a:srgbClr val="231F20"/>
                </a:solidFill>
                <a:latin typeface="Arial"/>
                <a:cs typeface="Arial"/>
              </a:rPr>
              <a:t>this</a:t>
            </a:r>
            <a:r>
              <a:rPr sz="800" spc="-25">
                <a:solidFill>
                  <a:srgbClr val="231F20"/>
                </a:solidFill>
                <a:latin typeface="Arial"/>
                <a:cs typeface="Arial"/>
              </a:rPr>
              <a:t> </a:t>
            </a:r>
            <a:r>
              <a:rPr sz="800">
                <a:solidFill>
                  <a:srgbClr val="231F20"/>
                </a:solidFill>
                <a:latin typeface="Arial"/>
                <a:cs typeface="Arial"/>
              </a:rPr>
              <a:t>investor</a:t>
            </a:r>
            <a:r>
              <a:rPr sz="800" spc="-25">
                <a:solidFill>
                  <a:srgbClr val="231F20"/>
                </a:solidFill>
                <a:latin typeface="Arial"/>
                <a:cs typeface="Arial"/>
              </a:rPr>
              <a:t> </a:t>
            </a:r>
            <a:r>
              <a:rPr sz="800">
                <a:solidFill>
                  <a:srgbClr val="231F20"/>
                </a:solidFill>
                <a:latin typeface="Arial"/>
                <a:cs typeface="Arial"/>
              </a:rPr>
              <a:t>presentation</a:t>
            </a:r>
            <a:r>
              <a:rPr sz="800" spc="-30">
                <a:solidFill>
                  <a:srgbClr val="231F20"/>
                </a:solidFill>
                <a:latin typeface="Arial"/>
                <a:cs typeface="Arial"/>
              </a:rPr>
              <a:t> </a:t>
            </a:r>
            <a:r>
              <a:rPr sz="800">
                <a:solidFill>
                  <a:srgbClr val="231F20"/>
                </a:solidFill>
                <a:latin typeface="Arial"/>
                <a:cs typeface="Arial"/>
              </a:rPr>
              <a:t>including</a:t>
            </a:r>
            <a:r>
              <a:rPr sz="800" spc="-25">
                <a:solidFill>
                  <a:srgbClr val="231F20"/>
                </a:solidFill>
                <a:latin typeface="Arial"/>
                <a:cs typeface="Arial"/>
              </a:rPr>
              <a:t> </a:t>
            </a:r>
            <a:r>
              <a:rPr sz="800">
                <a:solidFill>
                  <a:srgbClr val="231F20"/>
                </a:solidFill>
                <a:latin typeface="Arial"/>
                <a:cs typeface="Arial"/>
              </a:rPr>
              <a:t>the</a:t>
            </a:r>
            <a:r>
              <a:rPr sz="800" spc="-25">
                <a:solidFill>
                  <a:srgbClr val="231F20"/>
                </a:solidFill>
                <a:latin typeface="Arial"/>
                <a:cs typeface="Arial"/>
              </a:rPr>
              <a:t> </a:t>
            </a:r>
            <a:r>
              <a:rPr sz="800">
                <a:solidFill>
                  <a:srgbClr val="231F20"/>
                </a:solidFill>
                <a:latin typeface="Arial"/>
                <a:cs typeface="Arial"/>
              </a:rPr>
              <a:t>presentation</a:t>
            </a:r>
            <a:r>
              <a:rPr sz="800" spc="-25">
                <a:solidFill>
                  <a:srgbClr val="231F20"/>
                </a:solidFill>
                <a:latin typeface="Arial"/>
                <a:cs typeface="Arial"/>
              </a:rPr>
              <a:t> </a:t>
            </a:r>
            <a:r>
              <a:rPr sz="800" spc="-10">
                <a:solidFill>
                  <a:srgbClr val="231F20"/>
                </a:solidFill>
                <a:latin typeface="Arial"/>
                <a:cs typeface="Arial"/>
              </a:rPr>
              <a:t>slides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related</a:t>
            </a:r>
            <a:r>
              <a:rPr sz="800" spc="-10">
                <a:solidFill>
                  <a:srgbClr val="231F20"/>
                </a:solidFill>
                <a:latin typeface="Arial"/>
                <a:cs typeface="Arial"/>
              </a:rPr>
              <a:t> </a:t>
            </a:r>
            <a:r>
              <a:rPr sz="800">
                <a:solidFill>
                  <a:srgbClr val="231F20"/>
                </a:solidFill>
                <a:latin typeface="Arial"/>
                <a:cs typeface="Arial"/>
              </a:rPr>
              <a:t>speeches</a:t>
            </a:r>
            <a:r>
              <a:rPr sz="800" spc="-5">
                <a:solidFill>
                  <a:srgbClr val="231F20"/>
                </a:solidFill>
                <a:latin typeface="Arial"/>
                <a:cs typeface="Arial"/>
              </a:rPr>
              <a:t> </a:t>
            </a:r>
            <a:r>
              <a:rPr sz="800">
                <a:solidFill>
                  <a:srgbClr val="231F20"/>
                </a:solidFill>
                <a:latin typeface="Arial"/>
                <a:cs typeface="Arial"/>
              </a:rPr>
              <a:t>made</a:t>
            </a:r>
            <a:r>
              <a:rPr sz="800" spc="-10">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to</a:t>
            </a:r>
            <a:r>
              <a:rPr sz="800" spc="-5">
                <a:solidFill>
                  <a:srgbClr val="231F20"/>
                </a:solidFill>
                <a:latin typeface="Arial"/>
                <a:cs typeface="Arial"/>
              </a:rPr>
              <a:t> </a:t>
            </a:r>
            <a:r>
              <a:rPr sz="800">
                <a:solidFill>
                  <a:srgbClr val="231F20"/>
                </a:solidFill>
                <a:latin typeface="Arial"/>
                <a:cs typeface="Arial"/>
              </a:rPr>
              <a:t>be</a:t>
            </a:r>
            <a:r>
              <a:rPr sz="800" spc="-10">
                <a:solidFill>
                  <a:srgbClr val="231F20"/>
                </a:solidFill>
                <a:latin typeface="Arial"/>
                <a:cs typeface="Arial"/>
              </a:rPr>
              <a:t> </a:t>
            </a:r>
            <a:r>
              <a:rPr sz="800">
                <a:solidFill>
                  <a:srgbClr val="231F20"/>
                </a:solidFill>
                <a:latin typeface="Arial"/>
                <a:cs typeface="Arial"/>
              </a:rPr>
              <a:t>made</a:t>
            </a:r>
            <a:r>
              <a:rPr sz="800" spc="-5">
                <a:solidFill>
                  <a:srgbClr val="231F20"/>
                </a:solidFill>
                <a:latin typeface="Arial"/>
                <a:cs typeface="Arial"/>
              </a:rPr>
              <a:t> </a:t>
            </a:r>
            <a:r>
              <a:rPr sz="800">
                <a:solidFill>
                  <a:srgbClr val="231F20"/>
                </a:solidFill>
                <a:latin typeface="Arial"/>
                <a:cs typeface="Arial"/>
              </a:rPr>
              <a:t>by</a:t>
            </a:r>
            <a:r>
              <a:rPr sz="800" spc="-10">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management</a:t>
            </a:r>
            <a:r>
              <a:rPr sz="800" spc="-10">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spc="-10">
                <a:solidFill>
                  <a:srgbClr val="231F20"/>
                </a:solidFill>
                <a:latin typeface="Arial"/>
                <a:cs typeface="Arial"/>
              </a:rPr>
              <a:t>Peabody </a:t>
            </a:r>
            <a:r>
              <a:rPr sz="800">
                <a:solidFill>
                  <a:srgbClr val="231F20"/>
                </a:solidFill>
                <a:latin typeface="Arial"/>
                <a:cs typeface="Arial"/>
              </a:rPr>
              <a:t>Group</a:t>
            </a:r>
            <a:r>
              <a:rPr sz="800" spc="-25">
                <a:solidFill>
                  <a:srgbClr val="231F20"/>
                </a:solidFill>
                <a:latin typeface="Arial"/>
                <a:cs typeface="Arial"/>
              </a:rPr>
              <a:t> </a:t>
            </a:r>
            <a:r>
              <a:rPr sz="800">
                <a:solidFill>
                  <a:srgbClr val="231F20"/>
                </a:solidFill>
                <a:latin typeface="Arial"/>
                <a:cs typeface="Arial"/>
              </a:rPr>
              <a:t>(Peabody</a:t>
            </a:r>
            <a:r>
              <a:rPr sz="800" spc="-15">
                <a:solidFill>
                  <a:srgbClr val="231F20"/>
                </a:solidFill>
                <a:latin typeface="Arial"/>
                <a:cs typeface="Arial"/>
              </a:rPr>
              <a:t> </a:t>
            </a:r>
            <a:r>
              <a:rPr sz="800">
                <a:solidFill>
                  <a:srgbClr val="231F20"/>
                </a:solidFill>
                <a:latin typeface="Arial"/>
                <a:cs typeface="Arial"/>
              </a:rPr>
              <a:t>being</a:t>
            </a:r>
            <a:r>
              <a:rPr sz="800" spc="-15">
                <a:solidFill>
                  <a:srgbClr val="231F20"/>
                </a:solidFill>
                <a:latin typeface="Arial"/>
                <a:cs typeface="Arial"/>
              </a:rPr>
              <a:t> </a:t>
            </a:r>
            <a:r>
              <a:rPr sz="800">
                <a:solidFill>
                  <a:srgbClr val="231F20"/>
                </a:solidFill>
                <a:latin typeface="Arial"/>
                <a:cs typeface="Arial"/>
              </a:rPr>
              <a:t>Peabody</a:t>
            </a:r>
            <a:r>
              <a:rPr sz="800" spc="-25">
                <a:solidFill>
                  <a:srgbClr val="231F20"/>
                </a:solidFill>
                <a:latin typeface="Arial"/>
                <a:cs typeface="Arial"/>
              </a:rPr>
              <a:t> </a:t>
            </a:r>
            <a:r>
              <a:rPr sz="800">
                <a:solidFill>
                  <a:srgbClr val="231F20"/>
                </a:solidFill>
                <a:latin typeface="Arial"/>
                <a:cs typeface="Arial"/>
              </a:rPr>
              <a:t>Trust</a:t>
            </a:r>
            <a:r>
              <a:rPr sz="800" spc="-15">
                <a:solidFill>
                  <a:srgbClr val="231F20"/>
                </a:solidFill>
                <a:latin typeface="Arial"/>
                <a:cs typeface="Arial"/>
              </a:rPr>
              <a:t> </a:t>
            </a:r>
            <a:r>
              <a:rPr sz="800">
                <a:solidFill>
                  <a:srgbClr val="231F20"/>
                </a:solidFill>
                <a:latin typeface="Arial"/>
                <a:cs typeface="Arial"/>
              </a:rPr>
              <a:t>and</a:t>
            </a:r>
            <a:r>
              <a:rPr sz="800" spc="-15">
                <a:solidFill>
                  <a:srgbClr val="231F20"/>
                </a:solidFill>
                <a:latin typeface="Arial"/>
                <a:cs typeface="Arial"/>
              </a:rPr>
              <a:t> </a:t>
            </a:r>
            <a:r>
              <a:rPr sz="800">
                <a:solidFill>
                  <a:srgbClr val="231F20"/>
                </a:solidFill>
                <a:latin typeface="Arial"/>
                <a:cs typeface="Arial"/>
              </a:rPr>
              <a:t>its</a:t>
            </a:r>
            <a:r>
              <a:rPr sz="800" spc="-15">
                <a:solidFill>
                  <a:srgbClr val="231F20"/>
                </a:solidFill>
                <a:latin typeface="Arial"/>
                <a:cs typeface="Arial"/>
              </a:rPr>
              <a:t> </a:t>
            </a:r>
            <a:r>
              <a:rPr sz="800">
                <a:solidFill>
                  <a:srgbClr val="231F20"/>
                </a:solidFill>
                <a:latin typeface="Arial"/>
                <a:cs typeface="Arial"/>
              </a:rPr>
              <a:t>subsidiaries</a:t>
            </a:r>
            <a:r>
              <a:rPr lang="en-GB" sz="800">
                <a:solidFill>
                  <a:srgbClr val="231F20"/>
                </a:solidFill>
                <a:latin typeface="Arial"/>
                <a:cs typeface="Arial"/>
              </a:rPr>
              <a:t>),</a:t>
            </a:r>
            <a:r>
              <a:rPr lang="en-GB" sz="800" spc="-5">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questions</a:t>
            </a:r>
            <a:r>
              <a:rPr sz="800" spc="-5">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answers</a:t>
            </a:r>
            <a:r>
              <a:rPr sz="800" spc="-10">
                <a:solidFill>
                  <a:srgbClr val="231F20"/>
                </a:solidFill>
                <a:latin typeface="Arial"/>
                <a:cs typeface="Arial"/>
              </a:rPr>
              <a:t> </a:t>
            </a:r>
            <a:r>
              <a:rPr sz="800">
                <a:solidFill>
                  <a:srgbClr val="231F20"/>
                </a:solidFill>
                <a:latin typeface="Arial"/>
                <a:cs typeface="Arial"/>
              </a:rPr>
              <a:t>thereto</a:t>
            </a:r>
            <a:r>
              <a:rPr sz="800" spc="-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related</a:t>
            </a:r>
            <a:r>
              <a:rPr sz="800" spc="-10">
                <a:solidFill>
                  <a:srgbClr val="231F20"/>
                </a:solidFill>
                <a:latin typeface="Arial"/>
                <a:cs typeface="Arial"/>
              </a:rPr>
              <a:t> </a:t>
            </a:r>
            <a:r>
              <a:rPr sz="800">
                <a:solidFill>
                  <a:srgbClr val="231F20"/>
                </a:solidFill>
                <a:latin typeface="Arial"/>
                <a:cs typeface="Arial"/>
              </a:rPr>
              <a:t>verbal</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spc="-10">
                <a:solidFill>
                  <a:srgbClr val="231F20"/>
                </a:solidFill>
                <a:latin typeface="Arial"/>
                <a:cs typeface="Arial"/>
              </a:rPr>
              <a:t>written</a:t>
            </a:r>
            <a:r>
              <a:rPr lang="en-GB" sz="800" spc="-10">
                <a:latin typeface="Arial"/>
                <a:cs typeface="Arial"/>
              </a:rPr>
              <a:t> </a:t>
            </a:r>
            <a:r>
              <a:rPr sz="800">
                <a:solidFill>
                  <a:srgbClr val="231F20"/>
                </a:solidFill>
                <a:latin typeface="Arial"/>
                <a:cs typeface="Arial"/>
              </a:rPr>
              <a:t>communications</a:t>
            </a:r>
            <a:r>
              <a:rPr sz="800" spc="-10">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respect</a:t>
            </a:r>
            <a:r>
              <a:rPr sz="800" spc="-10">
                <a:solidFill>
                  <a:srgbClr val="231F20"/>
                </a:solidFill>
                <a:latin typeface="Arial"/>
                <a:cs typeface="Arial"/>
              </a:rPr>
              <a:t> </a:t>
            </a:r>
            <a:r>
              <a:rPr sz="800">
                <a:solidFill>
                  <a:srgbClr val="231F20"/>
                </a:solidFill>
                <a:latin typeface="Arial"/>
                <a:cs typeface="Arial"/>
              </a:rPr>
              <a:t>thereof</a:t>
            </a:r>
            <a:r>
              <a:rPr sz="800" spc="-5">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Presentation)</a:t>
            </a:r>
            <a:r>
              <a:rPr sz="800" spc="-10">
                <a:solidFill>
                  <a:srgbClr val="231F20"/>
                </a:solidFill>
                <a:latin typeface="Arial"/>
                <a:cs typeface="Arial"/>
              </a:rPr>
              <a:t> </a:t>
            </a:r>
            <a:r>
              <a:rPr sz="800">
                <a:solidFill>
                  <a:srgbClr val="231F20"/>
                </a:solidFill>
                <a:latin typeface="Arial"/>
                <a:cs typeface="Arial"/>
              </a:rPr>
              <a:t>has</a:t>
            </a:r>
            <a:r>
              <a:rPr sz="800" spc="-5">
                <a:solidFill>
                  <a:srgbClr val="231F20"/>
                </a:solidFill>
                <a:latin typeface="Arial"/>
                <a:cs typeface="Arial"/>
              </a:rPr>
              <a:t> </a:t>
            </a:r>
            <a:r>
              <a:rPr sz="800">
                <a:solidFill>
                  <a:srgbClr val="231F20"/>
                </a:solidFill>
                <a:latin typeface="Arial"/>
                <a:cs typeface="Arial"/>
              </a:rPr>
              <a:t>been</a:t>
            </a:r>
            <a:r>
              <a:rPr sz="800" spc="-5">
                <a:solidFill>
                  <a:srgbClr val="231F20"/>
                </a:solidFill>
                <a:latin typeface="Arial"/>
                <a:cs typeface="Arial"/>
              </a:rPr>
              <a:t> </a:t>
            </a:r>
            <a:r>
              <a:rPr sz="800">
                <a:solidFill>
                  <a:srgbClr val="231F20"/>
                </a:solidFill>
                <a:latin typeface="Arial"/>
                <a:cs typeface="Arial"/>
              </a:rPr>
              <a:t>prepared</a:t>
            </a:r>
            <a:r>
              <a:rPr sz="800" spc="-10">
                <a:solidFill>
                  <a:srgbClr val="231F20"/>
                </a:solidFill>
                <a:latin typeface="Arial"/>
                <a:cs typeface="Arial"/>
              </a:rPr>
              <a:t> </a:t>
            </a:r>
            <a:r>
              <a:rPr sz="800">
                <a:solidFill>
                  <a:srgbClr val="231F20"/>
                </a:solidFill>
                <a:latin typeface="Arial"/>
                <a:cs typeface="Arial"/>
              </a:rPr>
              <a:t>to</a:t>
            </a:r>
            <a:r>
              <a:rPr sz="800" spc="-5">
                <a:solidFill>
                  <a:srgbClr val="231F20"/>
                </a:solidFill>
                <a:latin typeface="Arial"/>
                <a:cs typeface="Arial"/>
              </a:rPr>
              <a:t> </a:t>
            </a:r>
            <a:r>
              <a:rPr sz="800">
                <a:solidFill>
                  <a:srgbClr val="231F20"/>
                </a:solidFill>
                <a:latin typeface="Arial"/>
                <a:cs typeface="Arial"/>
              </a:rPr>
              <a:t>assist</a:t>
            </a:r>
            <a:r>
              <a:rPr sz="800" spc="-5">
                <a:solidFill>
                  <a:srgbClr val="231F20"/>
                </a:solidFill>
                <a:latin typeface="Arial"/>
                <a:cs typeface="Arial"/>
              </a:rPr>
              <a:t> </a:t>
            </a:r>
            <a:r>
              <a:rPr sz="800" spc="-10">
                <a:solidFill>
                  <a:srgbClr val="231F20"/>
                </a:solidFill>
                <a:latin typeface="Arial"/>
                <a:cs typeface="Arial"/>
              </a:rPr>
              <a:t>interested </a:t>
            </a:r>
            <a:r>
              <a:rPr sz="800">
                <a:solidFill>
                  <a:srgbClr val="231F20"/>
                </a:solidFill>
                <a:latin typeface="Arial"/>
                <a:cs typeface="Arial"/>
              </a:rPr>
              <a:t>parties</a:t>
            </a:r>
            <a:r>
              <a:rPr sz="800" spc="-15">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making</a:t>
            </a:r>
            <a:r>
              <a:rPr sz="800" spc="-10">
                <a:solidFill>
                  <a:srgbClr val="231F20"/>
                </a:solidFill>
                <a:latin typeface="Arial"/>
                <a:cs typeface="Arial"/>
              </a:rPr>
              <a:t> </a:t>
            </a:r>
            <a:r>
              <a:rPr sz="800">
                <a:solidFill>
                  <a:srgbClr val="231F20"/>
                </a:solidFill>
                <a:latin typeface="Arial"/>
                <a:cs typeface="Arial"/>
              </a:rPr>
              <a:t>their</a:t>
            </a:r>
            <a:r>
              <a:rPr sz="800" spc="-10">
                <a:solidFill>
                  <a:srgbClr val="231F20"/>
                </a:solidFill>
                <a:latin typeface="Arial"/>
                <a:cs typeface="Arial"/>
              </a:rPr>
              <a:t> </a:t>
            </a:r>
            <a:r>
              <a:rPr sz="800">
                <a:solidFill>
                  <a:srgbClr val="231F20"/>
                </a:solidFill>
                <a:latin typeface="Arial"/>
                <a:cs typeface="Arial"/>
              </a:rPr>
              <a:t>own</a:t>
            </a:r>
            <a:r>
              <a:rPr sz="800" spc="-10">
                <a:solidFill>
                  <a:srgbClr val="231F20"/>
                </a:solidFill>
                <a:latin typeface="Arial"/>
                <a:cs typeface="Arial"/>
              </a:rPr>
              <a:t> </a:t>
            </a:r>
            <a:r>
              <a:rPr sz="800">
                <a:solidFill>
                  <a:srgbClr val="231F20"/>
                </a:solidFill>
                <a:latin typeface="Arial"/>
                <a:cs typeface="Arial"/>
              </a:rPr>
              <a:t>evaluation</a:t>
            </a:r>
            <a:r>
              <a:rPr sz="800" spc="-1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Peabody.</a:t>
            </a:r>
            <a:r>
              <a:rPr sz="800" spc="-25">
                <a:solidFill>
                  <a:srgbClr val="231F20"/>
                </a:solidFill>
                <a:latin typeface="Arial"/>
                <a:cs typeface="Arial"/>
              </a:rPr>
              <a:t> </a:t>
            </a:r>
            <a:r>
              <a:rPr sz="800">
                <a:solidFill>
                  <a:srgbClr val="231F20"/>
                </a:solidFill>
                <a:latin typeface="Arial"/>
                <a:cs typeface="Arial"/>
              </a:rPr>
              <a:t>This</a:t>
            </a:r>
            <a:r>
              <a:rPr sz="800" spc="-10">
                <a:solidFill>
                  <a:srgbClr val="231F20"/>
                </a:solidFill>
                <a:latin typeface="Arial"/>
                <a:cs typeface="Arial"/>
              </a:rPr>
              <a:t> </a:t>
            </a:r>
            <a:r>
              <a:rPr sz="800">
                <a:solidFill>
                  <a:srgbClr val="231F20"/>
                </a:solidFill>
                <a:latin typeface="Arial"/>
                <a:cs typeface="Arial"/>
              </a:rPr>
              <a:t>presentation</a:t>
            </a:r>
            <a:r>
              <a:rPr sz="800" spc="-10">
                <a:solidFill>
                  <a:srgbClr val="231F20"/>
                </a:solidFill>
                <a:latin typeface="Arial"/>
                <a:cs typeface="Arial"/>
              </a:rPr>
              <a:t> </a:t>
            </a:r>
            <a:r>
              <a:rPr sz="800">
                <a:solidFill>
                  <a:srgbClr val="231F20"/>
                </a:solidFill>
                <a:latin typeface="Arial"/>
                <a:cs typeface="Arial"/>
              </a:rPr>
              <a:t>is</a:t>
            </a:r>
            <a:r>
              <a:rPr sz="800" spc="-10">
                <a:solidFill>
                  <a:srgbClr val="231F20"/>
                </a:solidFill>
                <a:latin typeface="Arial"/>
                <a:cs typeface="Arial"/>
              </a:rPr>
              <a:t> </a:t>
            </a:r>
            <a:r>
              <a:rPr sz="800">
                <a:solidFill>
                  <a:srgbClr val="231F20"/>
                </a:solidFill>
                <a:latin typeface="Arial"/>
                <a:cs typeface="Arial"/>
              </a:rPr>
              <a:t>believed</a:t>
            </a:r>
            <a:r>
              <a:rPr sz="800" spc="-1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be</a:t>
            </a:r>
            <a:r>
              <a:rPr sz="800" spc="-10">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all</a:t>
            </a:r>
            <a:r>
              <a:rPr sz="800" spc="-10">
                <a:solidFill>
                  <a:srgbClr val="231F20"/>
                </a:solidFill>
                <a:latin typeface="Arial"/>
                <a:cs typeface="Arial"/>
              </a:rPr>
              <a:t> </a:t>
            </a:r>
            <a:r>
              <a:rPr sz="800">
                <a:solidFill>
                  <a:srgbClr val="231F20"/>
                </a:solidFill>
                <a:latin typeface="Arial"/>
                <a:cs typeface="Arial"/>
              </a:rPr>
              <a:t>material</a:t>
            </a:r>
            <a:r>
              <a:rPr sz="800" spc="-10">
                <a:solidFill>
                  <a:srgbClr val="231F20"/>
                </a:solidFill>
                <a:latin typeface="Arial"/>
                <a:cs typeface="Arial"/>
              </a:rPr>
              <a:t> </a:t>
            </a:r>
            <a:r>
              <a:rPr sz="800">
                <a:solidFill>
                  <a:srgbClr val="231F20"/>
                </a:solidFill>
                <a:latin typeface="Arial"/>
                <a:cs typeface="Arial"/>
              </a:rPr>
              <a:t>respects</a:t>
            </a:r>
            <a:r>
              <a:rPr sz="800" spc="-10">
                <a:solidFill>
                  <a:srgbClr val="231F20"/>
                </a:solidFill>
                <a:latin typeface="Arial"/>
                <a:cs typeface="Arial"/>
              </a:rPr>
              <a:t> accurate, </a:t>
            </a:r>
            <a:r>
              <a:rPr sz="800">
                <a:solidFill>
                  <a:srgbClr val="231F20"/>
                </a:solidFill>
                <a:latin typeface="Arial"/>
                <a:cs typeface="Arial"/>
              </a:rPr>
              <a:t>although</a:t>
            </a:r>
            <a:r>
              <a:rPr sz="800" spc="-10">
                <a:solidFill>
                  <a:srgbClr val="231F20"/>
                </a:solidFill>
                <a:latin typeface="Arial"/>
                <a:cs typeface="Arial"/>
              </a:rPr>
              <a:t> </a:t>
            </a:r>
            <a:r>
              <a:rPr sz="800">
                <a:solidFill>
                  <a:srgbClr val="231F20"/>
                </a:solidFill>
                <a:latin typeface="Arial"/>
                <a:cs typeface="Arial"/>
              </a:rPr>
              <a:t>it</a:t>
            </a:r>
            <a:r>
              <a:rPr sz="800" spc="-10">
                <a:solidFill>
                  <a:srgbClr val="231F20"/>
                </a:solidFill>
                <a:latin typeface="Arial"/>
                <a:cs typeface="Arial"/>
              </a:rPr>
              <a:t> </a:t>
            </a:r>
            <a:r>
              <a:rPr sz="800">
                <a:solidFill>
                  <a:srgbClr val="231F20"/>
                </a:solidFill>
                <a:latin typeface="Arial"/>
                <a:cs typeface="Arial"/>
              </a:rPr>
              <a:t>has</a:t>
            </a:r>
            <a:r>
              <a:rPr sz="800" spc="-5">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been</a:t>
            </a:r>
            <a:r>
              <a:rPr sz="800" spc="-5">
                <a:solidFill>
                  <a:srgbClr val="231F20"/>
                </a:solidFill>
                <a:latin typeface="Arial"/>
                <a:cs typeface="Arial"/>
              </a:rPr>
              <a:t> </a:t>
            </a:r>
            <a:r>
              <a:rPr sz="800">
                <a:solidFill>
                  <a:srgbClr val="231F20"/>
                </a:solidFill>
                <a:latin typeface="Arial"/>
                <a:cs typeface="Arial"/>
              </a:rPr>
              <a:t>independently</a:t>
            </a:r>
            <a:r>
              <a:rPr sz="800" spc="-10">
                <a:solidFill>
                  <a:srgbClr val="231F20"/>
                </a:solidFill>
                <a:latin typeface="Arial"/>
                <a:cs typeface="Arial"/>
              </a:rPr>
              <a:t> </a:t>
            </a:r>
            <a:r>
              <a:rPr sz="800">
                <a:solidFill>
                  <a:srgbClr val="231F20"/>
                </a:solidFill>
                <a:latin typeface="Arial"/>
                <a:cs typeface="Arial"/>
              </a:rPr>
              <a:t>verified</a:t>
            </a:r>
            <a:r>
              <a:rPr sz="800" spc="-5">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does</a:t>
            </a:r>
            <a:r>
              <a:rPr sz="800" spc="-5">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purport</a:t>
            </a:r>
            <a:r>
              <a:rPr sz="800" spc="-5">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be</a:t>
            </a:r>
            <a:r>
              <a:rPr sz="800" spc="-5">
                <a:solidFill>
                  <a:srgbClr val="231F20"/>
                </a:solidFill>
                <a:latin typeface="Arial"/>
                <a:cs typeface="Arial"/>
              </a:rPr>
              <a:t> </a:t>
            </a:r>
            <a:r>
              <a:rPr sz="800">
                <a:solidFill>
                  <a:srgbClr val="231F20"/>
                </a:solidFill>
                <a:latin typeface="Arial"/>
                <a:cs typeface="Arial"/>
              </a:rPr>
              <a:t>all-inclusive.</a:t>
            </a:r>
            <a:r>
              <a:rPr sz="800" spc="-25">
                <a:solidFill>
                  <a:srgbClr val="231F20"/>
                </a:solidFill>
                <a:latin typeface="Arial"/>
                <a:cs typeface="Arial"/>
              </a:rPr>
              <a:t> </a:t>
            </a:r>
            <a:r>
              <a:rPr sz="800" spc="-20">
                <a:solidFill>
                  <a:srgbClr val="231F20"/>
                </a:solidFill>
                <a:latin typeface="Arial"/>
                <a:cs typeface="Arial"/>
              </a:rPr>
              <a:t>This </a:t>
            </a:r>
            <a:r>
              <a:rPr sz="800">
                <a:solidFill>
                  <a:srgbClr val="231F20"/>
                </a:solidFill>
                <a:latin typeface="Arial"/>
                <a:cs typeface="Arial"/>
              </a:rPr>
              <a:t>Presentation</a:t>
            </a:r>
            <a:r>
              <a:rPr sz="800" spc="-15">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its</a:t>
            </a:r>
            <a:r>
              <a:rPr sz="800" spc="-10">
                <a:solidFill>
                  <a:srgbClr val="231F20"/>
                </a:solidFill>
                <a:latin typeface="Arial"/>
                <a:cs typeface="Arial"/>
              </a:rPr>
              <a:t> </a:t>
            </a:r>
            <a:r>
              <a:rPr sz="800">
                <a:solidFill>
                  <a:srgbClr val="231F20"/>
                </a:solidFill>
                <a:latin typeface="Arial"/>
                <a:cs typeface="Arial"/>
              </a:rPr>
              <a:t>contents</a:t>
            </a:r>
            <a:r>
              <a:rPr sz="800" spc="-10">
                <a:solidFill>
                  <a:srgbClr val="231F20"/>
                </a:solidFill>
                <a:latin typeface="Arial"/>
                <a:cs typeface="Arial"/>
              </a:rPr>
              <a:t> </a:t>
            </a:r>
            <a:r>
              <a:rPr sz="800">
                <a:solidFill>
                  <a:srgbClr val="231F20"/>
                </a:solidFill>
                <a:latin typeface="Arial"/>
                <a:cs typeface="Arial"/>
              </a:rPr>
              <a:t>are</a:t>
            </a:r>
            <a:r>
              <a:rPr sz="800" spc="-10">
                <a:solidFill>
                  <a:srgbClr val="231F20"/>
                </a:solidFill>
                <a:latin typeface="Arial"/>
                <a:cs typeface="Arial"/>
              </a:rPr>
              <a:t> </a:t>
            </a:r>
            <a:r>
              <a:rPr sz="800">
                <a:solidFill>
                  <a:srgbClr val="231F20"/>
                </a:solidFill>
                <a:latin typeface="Arial"/>
                <a:cs typeface="Arial"/>
              </a:rPr>
              <a:t>strictly</a:t>
            </a:r>
            <a:r>
              <a:rPr sz="800" spc="-10">
                <a:solidFill>
                  <a:srgbClr val="231F20"/>
                </a:solidFill>
                <a:latin typeface="Arial"/>
                <a:cs typeface="Arial"/>
              </a:rPr>
              <a:t> </a:t>
            </a:r>
            <a:r>
              <a:rPr sz="800">
                <a:solidFill>
                  <a:srgbClr val="231F20"/>
                </a:solidFill>
                <a:latin typeface="Arial"/>
                <a:cs typeface="Arial"/>
              </a:rPr>
              <a:t>confidential,</a:t>
            </a:r>
            <a:r>
              <a:rPr sz="800" spc="-15">
                <a:solidFill>
                  <a:srgbClr val="231F20"/>
                </a:solidFill>
                <a:latin typeface="Arial"/>
                <a:cs typeface="Arial"/>
              </a:rPr>
              <a:t> </a:t>
            </a:r>
            <a:r>
              <a:rPr sz="800">
                <a:solidFill>
                  <a:srgbClr val="231F20"/>
                </a:solidFill>
                <a:latin typeface="Arial"/>
                <a:cs typeface="Arial"/>
              </a:rPr>
              <a:t>are</a:t>
            </a:r>
            <a:r>
              <a:rPr sz="800" spc="-10">
                <a:solidFill>
                  <a:srgbClr val="231F20"/>
                </a:solidFill>
                <a:latin typeface="Arial"/>
                <a:cs typeface="Arial"/>
              </a:rPr>
              <a:t> </a:t>
            </a:r>
            <a:r>
              <a:rPr sz="800">
                <a:solidFill>
                  <a:srgbClr val="231F20"/>
                </a:solidFill>
                <a:latin typeface="Arial"/>
                <a:cs typeface="Arial"/>
              </a:rPr>
              <a:t>intended</a:t>
            </a:r>
            <a:r>
              <a:rPr sz="800" spc="-10">
                <a:solidFill>
                  <a:srgbClr val="231F20"/>
                </a:solidFill>
                <a:latin typeface="Arial"/>
                <a:cs typeface="Arial"/>
              </a:rPr>
              <a:t> </a:t>
            </a:r>
            <a:r>
              <a:rPr sz="800">
                <a:solidFill>
                  <a:srgbClr val="231F20"/>
                </a:solidFill>
                <a:latin typeface="Arial"/>
                <a:cs typeface="Arial"/>
              </a:rPr>
              <a:t>for</a:t>
            </a:r>
            <a:r>
              <a:rPr sz="800" spc="-10">
                <a:solidFill>
                  <a:srgbClr val="231F20"/>
                </a:solidFill>
                <a:latin typeface="Arial"/>
                <a:cs typeface="Arial"/>
              </a:rPr>
              <a:t> </a:t>
            </a:r>
            <a:r>
              <a:rPr sz="800">
                <a:solidFill>
                  <a:srgbClr val="231F20"/>
                </a:solidFill>
                <a:latin typeface="Arial"/>
                <a:cs typeface="Arial"/>
              </a:rPr>
              <a:t>use</a:t>
            </a:r>
            <a:r>
              <a:rPr sz="800" spc="-10">
                <a:solidFill>
                  <a:srgbClr val="231F20"/>
                </a:solidFill>
                <a:latin typeface="Arial"/>
                <a:cs typeface="Arial"/>
              </a:rPr>
              <a:t> </a:t>
            </a:r>
            <a:r>
              <a:rPr sz="800">
                <a:solidFill>
                  <a:srgbClr val="231F20"/>
                </a:solidFill>
                <a:latin typeface="Arial"/>
                <a:cs typeface="Arial"/>
              </a:rPr>
              <a:t>by</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recipient</a:t>
            </a:r>
            <a:r>
              <a:rPr lang="en-GB" sz="800" spc="500">
                <a:solidFill>
                  <a:srgbClr val="231F20"/>
                </a:solidFill>
                <a:latin typeface="Arial"/>
                <a:cs typeface="Arial"/>
              </a:rPr>
              <a:t> </a:t>
            </a:r>
            <a:r>
              <a:rPr sz="800">
                <a:solidFill>
                  <a:srgbClr val="231F20"/>
                </a:solidFill>
                <a:latin typeface="Arial"/>
                <a:cs typeface="Arial"/>
              </a:rPr>
              <a:t>for</a:t>
            </a:r>
            <a:r>
              <a:rPr sz="800" spc="-10">
                <a:solidFill>
                  <a:srgbClr val="231F20"/>
                </a:solidFill>
                <a:latin typeface="Arial"/>
                <a:cs typeface="Arial"/>
              </a:rPr>
              <a:t> </a:t>
            </a:r>
            <a:r>
              <a:rPr sz="800">
                <a:solidFill>
                  <a:srgbClr val="231F20"/>
                </a:solidFill>
                <a:latin typeface="Arial"/>
                <a:cs typeface="Arial"/>
              </a:rPr>
              <a:t>information</a:t>
            </a:r>
            <a:r>
              <a:rPr sz="800" spc="-10">
                <a:solidFill>
                  <a:srgbClr val="231F20"/>
                </a:solidFill>
                <a:latin typeface="Arial"/>
                <a:cs typeface="Arial"/>
              </a:rPr>
              <a:t> </a:t>
            </a:r>
            <a:r>
              <a:rPr sz="800">
                <a:solidFill>
                  <a:srgbClr val="231F20"/>
                </a:solidFill>
                <a:latin typeface="Arial"/>
                <a:cs typeface="Arial"/>
              </a:rPr>
              <a:t>purposes</a:t>
            </a:r>
            <a:r>
              <a:rPr sz="800" spc="-5">
                <a:solidFill>
                  <a:srgbClr val="231F20"/>
                </a:solidFill>
                <a:latin typeface="Arial"/>
                <a:cs typeface="Arial"/>
              </a:rPr>
              <a:t> </a:t>
            </a:r>
            <a:r>
              <a:rPr sz="800">
                <a:solidFill>
                  <a:srgbClr val="231F20"/>
                </a:solidFill>
                <a:latin typeface="Arial"/>
                <a:cs typeface="Arial"/>
              </a:rPr>
              <a:t>only</a:t>
            </a:r>
            <a:r>
              <a:rPr sz="800" spc="-10">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may</a:t>
            </a:r>
            <a:r>
              <a:rPr sz="800" spc="-5">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be</a:t>
            </a:r>
            <a:r>
              <a:rPr sz="800" spc="-10">
                <a:solidFill>
                  <a:srgbClr val="231F20"/>
                </a:solidFill>
                <a:latin typeface="Arial"/>
                <a:cs typeface="Arial"/>
              </a:rPr>
              <a:t> </a:t>
            </a:r>
            <a:r>
              <a:rPr sz="800">
                <a:solidFill>
                  <a:srgbClr val="231F20"/>
                </a:solidFill>
                <a:latin typeface="Arial"/>
                <a:cs typeface="Arial"/>
              </a:rPr>
              <a:t>reproduced</a:t>
            </a:r>
            <a:r>
              <a:rPr sz="800" spc="-5">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form</a:t>
            </a:r>
            <a:r>
              <a:rPr sz="800" spc="-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further</a:t>
            </a:r>
            <a:r>
              <a:rPr sz="800" spc="-5">
                <a:solidFill>
                  <a:srgbClr val="231F20"/>
                </a:solidFill>
                <a:latin typeface="Arial"/>
                <a:cs typeface="Arial"/>
              </a:rPr>
              <a:t> </a:t>
            </a:r>
            <a:r>
              <a:rPr sz="800" spc="-10">
                <a:solidFill>
                  <a:srgbClr val="231F20"/>
                </a:solidFill>
                <a:latin typeface="Arial"/>
                <a:cs typeface="Arial"/>
              </a:rPr>
              <a:t>distributed</a:t>
            </a:r>
            <a:r>
              <a:rPr sz="800" spc="50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other</a:t>
            </a:r>
            <a:r>
              <a:rPr sz="800" spc="-5">
                <a:solidFill>
                  <a:srgbClr val="231F20"/>
                </a:solidFill>
                <a:latin typeface="Arial"/>
                <a:cs typeface="Arial"/>
              </a:rPr>
              <a:t> </a:t>
            </a:r>
            <a:r>
              <a:rPr sz="800">
                <a:solidFill>
                  <a:srgbClr val="231F20"/>
                </a:solidFill>
                <a:latin typeface="Arial"/>
                <a:cs typeface="Arial"/>
              </a:rPr>
              <a:t>person</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published,</a:t>
            </a:r>
            <a:r>
              <a:rPr sz="800" spc="-10">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whole</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part,</a:t>
            </a:r>
            <a:r>
              <a:rPr sz="800" spc="-10">
                <a:solidFill>
                  <a:srgbClr val="231F20"/>
                </a:solidFill>
                <a:latin typeface="Arial"/>
                <a:cs typeface="Arial"/>
              </a:rPr>
              <a:t> </a:t>
            </a:r>
            <a:r>
              <a:rPr sz="800">
                <a:solidFill>
                  <a:srgbClr val="231F20"/>
                </a:solidFill>
                <a:latin typeface="Arial"/>
                <a:cs typeface="Arial"/>
              </a:rPr>
              <a:t>for</a:t>
            </a:r>
            <a:r>
              <a:rPr sz="800" spc="-5">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purpose.</a:t>
            </a:r>
            <a:r>
              <a:rPr sz="800" spc="-5">
                <a:solidFill>
                  <a:srgbClr val="231F20"/>
                </a:solidFill>
                <a:latin typeface="Arial"/>
                <a:cs typeface="Arial"/>
              </a:rPr>
              <a:t> </a:t>
            </a:r>
            <a:r>
              <a:rPr sz="800">
                <a:solidFill>
                  <a:srgbClr val="231F20"/>
                </a:solidFill>
                <a:latin typeface="Arial"/>
                <a:cs typeface="Arial"/>
              </a:rPr>
              <a:t>Failure</a:t>
            </a:r>
            <a:r>
              <a:rPr sz="800" spc="-5">
                <a:solidFill>
                  <a:srgbClr val="231F20"/>
                </a:solidFill>
                <a:latin typeface="Arial"/>
                <a:cs typeface="Arial"/>
              </a:rPr>
              <a:t> </a:t>
            </a:r>
            <a:r>
              <a:rPr sz="800">
                <a:solidFill>
                  <a:srgbClr val="231F20"/>
                </a:solidFill>
                <a:latin typeface="Arial"/>
                <a:cs typeface="Arial"/>
              </a:rPr>
              <a:t>to</a:t>
            </a:r>
            <a:r>
              <a:rPr sz="800" spc="-5">
                <a:solidFill>
                  <a:srgbClr val="231F20"/>
                </a:solidFill>
                <a:latin typeface="Arial"/>
                <a:cs typeface="Arial"/>
              </a:rPr>
              <a:t> </a:t>
            </a:r>
            <a:r>
              <a:rPr sz="800" spc="-10">
                <a:solidFill>
                  <a:srgbClr val="231F20"/>
                </a:solidFill>
                <a:latin typeface="Arial"/>
                <a:cs typeface="Arial"/>
              </a:rPr>
              <a:t>comply</a:t>
            </a:r>
            <a:r>
              <a:rPr lang="en-GB" sz="800" spc="-10">
                <a:latin typeface="Arial"/>
                <a:cs typeface="Arial"/>
              </a:rPr>
              <a:t> </a:t>
            </a:r>
            <a:r>
              <a:rPr sz="800">
                <a:solidFill>
                  <a:srgbClr val="231F20"/>
                </a:solidFill>
                <a:latin typeface="Arial"/>
                <a:cs typeface="Arial"/>
              </a:rPr>
              <a:t>with</a:t>
            </a:r>
            <a:r>
              <a:rPr sz="800" spc="-30">
                <a:solidFill>
                  <a:srgbClr val="231F20"/>
                </a:solidFill>
                <a:latin typeface="Arial"/>
                <a:cs typeface="Arial"/>
              </a:rPr>
              <a:t> </a:t>
            </a:r>
            <a:r>
              <a:rPr sz="800">
                <a:solidFill>
                  <a:srgbClr val="231F20"/>
                </a:solidFill>
                <a:latin typeface="Arial"/>
                <a:cs typeface="Arial"/>
              </a:rPr>
              <a:t>this</a:t>
            </a:r>
            <a:r>
              <a:rPr sz="800" spc="-15">
                <a:solidFill>
                  <a:srgbClr val="231F20"/>
                </a:solidFill>
                <a:latin typeface="Arial"/>
                <a:cs typeface="Arial"/>
              </a:rPr>
              <a:t> </a:t>
            </a:r>
            <a:r>
              <a:rPr sz="800">
                <a:solidFill>
                  <a:srgbClr val="231F20"/>
                </a:solidFill>
                <a:latin typeface="Arial"/>
                <a:cs typeface="Arial"/>
              </a:rPr>
              <a:t>restriction</a:t>
            </a:r>
            <a:r>
              <a:rPr sz="800" spc="-20">
                <a:solidFill>
                  <a:srgbClr val="231F20"/>
                </a:solidFill>
                <a:latin typeface="Arial"/>
                <a:cs typeface="Arial"/>
              </a:rPr>
              <a:t> </a:t>
            </a:r>
            <a:r>
              <a:rPr sz="800">
                <a:solidFill>
                  <a:srgbClr val="231F20"/>
                </a:solidFill>
                <a:latin typeface="Arial"/>
                <a:cs typeface="Arial"/>
              </a:rPr>
              <a:t>may</a:t>
            </a:r>
            <a:r>
              <a:rPr sz="800" spc="-15">
                <a:solidFill>
                  <a:srgbClr val="231F20"/>
                </a:solidFill>
                <a:latin typeface="Arial"/>
                <a:cs typeface="Arial"/>
              </a:rPr>
              <a:t> </a:t>
            </a:r>
            <a:r>
              <a:rPr sz="800">
                <a:solidFill>
                  <a:srgbClr val="231F20"/>
                </a:solidFill>
                <a:latin typeface="Arial"/>
                <a:cs typeface="Arial"/>
              </a:rPr>
              <a:t>constitute</a:t>
            </a:r>
            <a:r>
              <a:rPr sz="800" spc="-20">
                <a:solidFill>
                  <a:srgbClr val="231F20"/>
                </a:solidFill>
                <a:latin typeface="Arial"/>
                <a:cs typeface="Arial"/>
              </a:rPr>
              <a:t> </a:t>
            </a:r>
            <a:r>
              <a:rPr sz="800">
                <a:solidFill>
                  <a:srgbClr val="231F20"/>
                </a:solidFill>
                <a:latin typeface="Arial"/>
                <a:cs typeface="Arial"/>
              </a:rPr>
              <a:t>a</a:t>
            </a:r>
            <a:r>
              <a:rPr sz="800" spc="-15">
                <a:solidFill>
                  <a:srgbClr val="231F20"/>
                </a:solidFill>
                <a:latin typeface="Arial"/>
                <a:cs typeface="Arial"/>
              </a:rPr>
              <a:t> </a:t>
            </a:r>
            <a:r>
              <a:rPr sz="800">
                <a:solidFill>
                  <a:srgbClr val="231F20"/>
                </a:solidFill>
                <a:latin typeface="Arial"/>
                <a:cs typeface="Arial"/>
              </a:rPr>
              <a:t>violation</a:t>
            </a:r>
            <a:r>
              <a:rPr sz="800" spc="-20">
                <a:solidFill>
                  <a:srgbClr val="231F20"/>
                </a:solidFill>
                <a:latin typeface="Arial"/>
                <a:cs typeface="Arial"/>
              </a:rPr>
              <a:t> </a:t>
            </a:r>
            <a:r>
              <a:rPr sz="800">
                <a:solidFill>
                  <a:srgbClr val="231F20"/>
                </a:solidFill>
                <a:latin typeface="Arial"/>
                <a:cs typeface="Arial"/>
              </a:rPr>
              <a:t>of</a:t>
            </a:r>
            <a:r>
              <a:rPr sz="800" spc="-15">
                <a:solidFill>
                  <a:srgbClr val="231F20"/>
                </a:solidFill>
                <a:latin typeface="Arial"/>
                <a:cs typeface="Arial"/>
              </a:rPr>
              <a:t> </a:t>
            </a:r>
            <a:r>
              <a:rPr sz="800">
                <a:solidFill>
                  <a:srgbClr val="231F20"/>
                </a:solidFill>
                <a:latin typeface="Arial"/>
                <a:cs typeface="Arial"/>
              </a:rPr>
              <a:t>applicable</a:t>
            </a:r>
            <a:r>
              <a:rPr sz="800" spc="-20">
                <a:solidFill>
                  <a:srgbClr val="231F20"/>
                </a:solidFill>
                <a:latin typeface="Arial"/>
                <a:cs typeface="Arial"/>
              </a:rPr>
              <a:t> </a:t>
            </a:r>
            <a:r>
              <a:rPr sz="800">
                <a:solidFill>
                  <a:srgbClr val="231F20"/>
                </a:solidFill>
                <a:latin typeface="Arial"/>
                <a:cs typeface="Arial"/>
              </a:rPr>
              <a:t>securities</a:t>
            </a:r>
            <a:r>
              <a:rPr sz="800" spc="-15">
                <a:solidFill>
                  <a:srgbClr val="231F20"/>
                </a:solidFill>
                <a:latin typeface="Arial"/>
                <a:cs typeface="Arial"/>
              </a:rPr>
              <a:t> </a:t>
            </a:r>
            <a:r>
              <a:rPr sz="800">
                <a:solidFill>
                  <a:srgbClr val="231F20"/>
                </a:solidFill>
                <a:latin typeface="Arial"/>
                <a:cs typeface="Arial"/>
              </a:rPr>
              <a:t>laws.</a:t>
            </a:r>
            <a:r>
              <a:rPr sz="800" spc="-20">
                <a:solidFill>
                  <a:srgbClr val="231F20"/>
                </a:solidFill>
                <a:latin typeface="Arial"/>
                <a:cs typeface="Arial"/>
              </a:rPr>
              <a:t> </a:t>
            </a:r>
            <a:r>
              <a:rPr sz="800">
                <a:solidFill>
                  <a:srgbClr val="231F20"/>
                </a:solidFill>
                <a:latin typeface="Arial"/>
                <a:cs typeface="Arial"/>
              </a:rPr>
              <a:t>By</a:t>
            </a:r>
            <a:r>
              <a:rPr sz="800" spc="-15">
                <a:solidFill>
                  <a:srgbClr val="231F20"/>
                </a:solidFill>
                <a:latin typeface="Arial"/>
                <a:cs typeface="Arial"/>
              </a:rPr>
              <a:t> </a:t>
            </a:r>
            <a:r>
              <a:rPr sz="800">
                <a:solidFill>
                  <a:srgbClr val="231F20"/>
                </a:solidFill>
                <a:latin typeface="Arial"/>
                <a:cs typeface="Arial"/>
              </a:rPr>
              <a:t>reading</a:t>
            </a:r>
            <a:r>
              <a:rPr sz="800" spc="-15">
                <a:solidFill>
                  <a:srgbClr val="231F20"/>
                </a:solidFill>
                <a:latin typeface="Arial"/>
                <a:cs typeface="Arial"/>
              </a:rPr>
              <a:t> </a:t>
            </a:r>
            <a:r>
              <a:rPr sz="800" spc="-20">
                <a:solidFill>
                  <a:srgbClr val="231F20"/>
                </a:solidFill>
                <a:latin typeface="Arial"/>
                <a:cs typeface="Arial"/>
              </a:rPr>
              <a:t>this </a:t>
            </a:r>
            <a:r>
              <a:rPr sz="800">
                <a:solidFill>
                  <a:srgbClr val="231F20"/>
                </a:solidFill>
                <a:latin typeface="Arial"/>
                <a:cs typeface="Arial"/>
              </a:rPr>
              <a:t>Presentation,</a:t>
            </a:r>
            <a:r>
              <a:rPr sz="800" spc="-15">
                <a:solidFill>
                  <a:srgbClr val="231F20"/>
                </a:solidFill>
                <a:latin typeface="Arial"/>
                <a:cs typeface="Arial"/>
              </a:rPr>
              <a:t> </a:t>
            </a:r>
            <a:r>
              <a:rPr sz="800">
                <a:solidFill>
                  <a:srgbClr val="231F20"/>
                </a:solidFill>
                <a:latin typeface="Arial"/>
                <a:cs typeface="Arial"/>
              </a:rPr>
              <a:t>you</a:t>
            </a:r>
            <a:r>
              <a:rPr sz="800" spc="-10">
                <a:solidFill>
                  <a:srgbClr val="231F20"/>
                </a:solidFill>
                <a:latin typeface="Arial"/>
                <a:cs typeface="Arial"/>
              </a:rPr>
              <a:t> </a:t>
            </a:r>
            <a:r>
              <a:rPr sz="800">
                <a:solidFill>
                  <a:srgbClr val="231F20"/>
                </a:solidFill>
                <a:latin typeface="Arial"/>
                <a:cs typeface="Arial"/>
              </a:rPr>
              <a:t>agree</a:t>
            </a:r>
            <a:r>
              <a:rPr sz="800" spc="-15">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be</a:t>
            </a:r>
            <a:r>
              <a:rPr sz="800" spc="-15">
                <a:solidFill>
                  <a:srgbClr val="231F20"/>
                </a:solidFill>
                <a:latin typeface="Arial"/>
                <a:cs typeface="Arial"/>
              </a:rPr>
              <a:t> </a:t>
            </a:r>
            <a:r>
              <a:rPr sz="800">
                <a:solidFill>
                  <a:srgbClr val="231F20"/>
                </a:solidFill>
                <a:latin typeface="Arial"/>
                <a:cs typeface="Arial"/>
              </a:rPr>
              <a:t>bound</a:t>
            </a:r>
            <a:r>
              <a:rPr sz="800" spc="-10">
                <a:solidFill>
                  <a:srgbClr val="231F20"/>
                </a:solidFill>
                <a:latin typeface="Arial"/>
                <a:cs typeface="Arial"/>
              </a:rPr>
              <a:t> </a:t>
            </a:r>
            <a:r>
              <a:rPr sz="800">
                <a:solidFill>
                  <a:srgbClr val="231F20"/>
                </a:solidFill>
                <a:latin typeface="Arial"/>
                <a:cs typeface="Arial"/>
              </a:rPr>
              <a:t>by</a:t>
            </a:r>
            <a:r>
              <a:rPr sz="800" spc="-15">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following</a:t>
            </a:r>
            <a:r>
              <a:rPr sz="800" spc="-10">
                <a:solidFill>
                  <a:srgbClr val="231F20"/>
                </a:solidFill>
                <a:latin typeface="Arial"/>
                <a:cs typeface="Arial"/>
              </a:rPr>
              <a:t> limitations.</a:t>
            </a:r>
            <a:endParaRPr lang="en-GB" sz="800">
              <a:latin typeface="Arial"/>
              <a:cs typeface="Arial"/>
            </a:endParaRPr>
          </a:p>
          <a:p>
            <a:pPr>
              <a:lnSpc>
                <a:spcPct val="100000"/>
              </a:lnSpc>
              <a:spcBef>
                <a:spcPts val="20"/>
              </a:spcBef>
            </a:pPr>
            <a:endParaRPr sz="850">
              <a:latin typeface="Arial"/>
              <a:cs typeface="Arial"/>
            </a:endParaRPr>
          </a:p>
          <a:p>
            <a:pPr marL="12700" marR="14604">
              <a:lnSpc>
                <a:spcPct val="104200"/>
              </a:lnSpc>
            </a:pPr>
            <a:r>
              <a:rPr sz="800">
                <a:solidFill>
                  <a:srgbClr val="231F20"/>
                </a:solidFill>
                <a:latin typeface="Arial"/>
                <a:cs typeface="Arial"/>
              </a:rPr>
              <a:t>Neither</a:t>
            </a:r>
            <a:r>
              <a:rPr sz="800" spc="-5">
                <a:solidFill>
                  <a:srgbClr val="231F20"/>
                </a:solidFill>
                <a:latin typeface="Arial"/>
                <a:cs typeface="Arial"/>
              </a:rPr>
              <a:t> </a:t>
            </a:r>
            <a:r>
              <a:rPr sz="800">
                <a:solidFill>
                  <a:srgbClr val="231F20"/>
                </a:solidFill>
                <a:latin typeface="Arial"/>
                <a:cs typeface="Arial"/>
              </a:rPr>
              <a:t>Peabody</a:t>
            </a:r>
            <a:r>
              <a:rPr sz="800" spc="5">
                <a:solidFill>
                  <a:srgbClr val="231F20"/>
                </a:solidFill>
                <a:latin typeface="Arial"/>
                <a:cs typeface="Arial"/>
              </a:rPr>
              <a:t> </a:t>
            </a:r>
            <a:r>
              <a:rPr sz="800">
                <a:solidFill>
                  <a:srgbClr val="231F20"/>
                </a:solidFill>
                <a:latin typeface="Arial"/>
                <a:cs typeface="Arial"/>
              </a:rPr>
              <a:t>(nor</a:t>
            </a:r>
            <a:r>
              <a:rPr sz="800" spc="5">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constituent</a:t>
            </a:r>
            <a:r>
              <a:rPr sz="800" spc="5">
                <a:solidFill>
                  <a:srgbClr val="231F20"/>
                </a:solidFill>
                <a:latin typeface="Arial"/>
                <a:cs typeface="Arial"/>
              </a:rPr>
              <a:t> </a:t>
            </a:r>
            <a:r>
              <a:rPr sz="800">
                <a:solidFill>
                  <a:srgbClr val="231F20"/>
                </a:solidFill>
                <a:latin typeface="Arial"/>
                <a:cs typeface="Arial"/>
              </a:rPr>
              <a:t>part</a:t>
            </a:r>
            <a:r>
              <a:rPr sz="800" spc="5">
                <a:solidFill>
                  <a:srgbClr val="231F20"/>
                </a:solidFill>
                <a:latin typeface="Arial"/>
                <a:cs typeface="Arial"/>
              </a:rPr>
              <a:t> </a:t>
            </a:r>
            <a:r>
              <a:rPr sz="800">
                <a:solidFill>
                  <a:srgbClr val="231F20"/>
                </a:solidFill>
                <a:latin typeface="Arial"/>
                <a:cs typeface="Arial"/>
              </a:rPr>
              <a:t>thereof)</a:t>
            </a:r>
            <a:r>
              <a:rPr sz="800" spc="5">
                <a:solidFill>
                  <a:srgbClr val="231F20"/>
                </a:solidFill>
                <a:latin typeface="Arial"/>
                <a:cs typeface="Arial"/>
              </a:rPr>
              <a:t> </a:t>
            </a:r>
            <a:r>
              <a:rPr sz="800">
                <a:solidFill>
                  <a:srgbClr val="231F20"/>
                </a:solidFill>
                <a:latin typeface="Arial"/>
                <a:cs typeface="Arial"/>
              </a:rPr>
              <a:t>nor</a:t>
            </a:r>
            <a:r>
              <a:rPr sz="800" spc="10">
                <a:solidFill>
                  <a:srgbClr val="231F20"/>
                </a:solidFill>
                <a:latin typeface="Arial"/>
                <a:cs typeface="Arial"/>
              </a:rPr>
              <a:t> </a:t>
            </a:r>
            <a:r>
              <a:rPr sz="800">
                <a:solidFill>
                  <a:srgbClr val="231F20"/>
                </a:solidFill>
                <a:latin typeface="Arial"/>
                <a:cs typeface="Arial"/>
              </a:rPr>
              <a:t>its</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their</a:t>
            </a:r>
            <a:r>
              <a:rPr sz="800" spc="5">
                <a:solidFill>
                  <a:srgbClr val="231F20"/>
                </a:solidFill>
                <a:latin typeface="Arial"/>
                <a:cs typeface="Arial"/>
              </a:rPr>
              <a:t> </a:t>
            </a:r>
            <a:r>
              <a:rPr sz="800" spc="-10">
                <a:solidFill>
                  <a:srgbClr val="231F20"/>
                </a:solidFill>
                <a:latin typeface="Arial"/>
                <a:cs typeface="Arial"/>
              </a:rPr>
              <a:t>representative</a:t>
            </a:r>
            <a:r>
              <a:rPr sz="800" spc="10">
                <a:solidFill>
                  <a:srgbClr val="231F20"/>
                </a:solidFill>
                <a:latin typeface="Arial"/>
                <a:cs typeface="Arial"/>
              </a:rPr>
              <a:t> </a:t>
            </a:r>
            <a:r>
              <a:rPr sz="800" spc="-10">
                <a:solidFill>
                  <a:srgbClr val="231F20"/>
                </a:solidFill>
                <a:latin typeface="Arial"/>
                <a:cs typeface="Arial"/>
              </a:rPr>
              <a:t>directors, </a:t>
            </a:r>
            <a:r>
              <a:rPr sz="800">
                <a:solidFill>
                  <a:srgbClr val="231F20"/>
                </a:solidFill>
                <a:latin typeface="Arial"/>
                <a:cs typeface="Arial"/>
              </a:rPr>
              <a:t>officers,</a:t>
            </a:r>
            <a:r>
              <a:rPr sz="800" spc="-5">
                <a:solidFill>
                  <a:srgbClr val="231F20"/>
                </a:solidFill>
                <a:latin typeface="Arial"/>
                <a:cs typeface="Arial"/>
              </a:rPr>
              <a:t> </a:t>
            </a:r>
            <a:r>
              <a:rPr sz="800">
                <a:solidFill>
                  <a:srgbClr val="231F20"/>
                </a:solidFill>
                <a:latin typeface="Arial"/>
                <a:cs typeface="Arial"/>
              </a:rPr>
              <a:t>managers,</a:t>
            </a:r>
            <a:r>
              <a:rPr sz="800" spc="-5">
                <a:solidFill>
                  <a:srgbClr val="231F20"/>
                </a:solidFill>
                <a:latin typeface="Arial"/>
                <a:cs typeface="Arial"/>
              </a:rPr>
              <a:t> </a:t>
            </a:r>
            <a:r>
              <a:rPr sz="800">
                <a:solidFill>
                  <a:srgbClr val="231F20"/>
                </a:solidFill>
                <a:latin typeface="Arial"/>
                <a:cs typeface="Arial"/>
              </a:rPr>
              <a:t>agents, employees</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advisers or</a:t>
            </a:r>
            <a:r>
              <a:rPr sz="800" spc="-5">
                <a:solidFill>
                  <a:srgbClr val="231F20"/>
                </a:solidFill>
                <a:latin typeface="Arial"/>
                <a:cs typeface="Arial"/>
              </a:rPr>
              <a:t> </a:t>
            </a:r>
            <a:r>
              <a:rPr sz="800">
                <a:solidFill>
                  <a:srgbClr val="231F20"/>
                </a:solidFill>
                <a:latin typeface="Arial"/>
                <a:cs typeface="Arial"/>
              </a:rPr>
              <a:t>their</a:t>
            </a:r>
            <a:r>
              <a:rPr sz="800" spc="-10">
                <a:solidFill>
                  <a:srgbClr val="231F20"/>
                </a:solidFill>
                <a:latin typeface="Arial"/>
                <a:cs typeface="Arial"/>
              </a:rPr>
              <a:t> </a:t>
            </a:r>
            <a:r>
              <a:rPr sz="800">
                <a:solidFill>
                  <a:srgbClr val="231F20"/>
                </a:solidFill>
                <a:latin typeface="Arial"/>
                <a:cs typeface="Arial"/>
              </a:rPr>
              <a:t>respective</a:t>
            </a:r>
            <a:r>
              <a:rPr sz="800" spc="-10">
                <a:solidFill>
                  <a:srgbClr val="231F20"/>
                </a:solidFill>
                <a:latin typeface="Arial"/>
                <a:cs typeface="Arial"/>
              </a:rPr>
              <a:t> </a:t>
            </a:r>
            <a:r>
              <a:rPr sz="800">
                <a:solidFill>
                  <a:srgbClr val="231F20"/>
                </a:solidFill>
                <a:latin typeface="Arial"/>
                <a:cs typeface="Arial"/>
              </a:rPr>
              <a:t>affiliates,</a:t>
            </a:r>
            <a:r>
              <a:rPr sz="800" spc="-10">
                <a:solidFill>
                  <a:srgbClr val="231F20"/>
                </a:solidFill>
                <a:latin typeface="Arial"/>
                <a:cs typeface="Arial"/>
              </a:rPr>
              <a:t> </a:t>
            </a:r>
            <a:r>
              <a:rPr sz="800">
                <a:solidFill>
                  <a:srgbClr val="231F20"/>
                </a:solidFill>
                <a:latin typeface="Arial"/>
                <a:cs typeface="Arial"/>
              </a:rPr>
              <a:t>makes</a:t>
            </a:r>
            <a:r>
              <a:rPr sz="800" spc="-5">
                <a:solidFill>
                  <a:srgbClr val="231F20"/>
                </a:solidFill>
                <a:latin typeface="Arial"/>
                <a:cs typeface="Arial"/>
              </a:rPr>
              <a:t> </a:t>
            </a:r>
            <a:r>
              <a:rPr sz="800" spc="-25">
                <a:solidFill>
                  <a:srgbClr val="231F20"/>
                </a:solidFill>
                <a:latin typeface="Arial"/>
                <a:cs typeface="Arial"/>
              </a:rPr>
              <a:t>any</a:t>
            </a:r>
            <a:r>
              <a:rPr sz="800">
                <a:solidFill>
                  <a:srgbClr val="231F20"/>
                </a:solidFill>
                <a:latin typeface="Arial"/>
                <a:cs typeface="Arial"/>
              </a:rPr>
              <a:t> representations</a:t>
            </a:r>
            <a:r>
              <a:rPr sz="800" spc="-5">
                <a:solidFill>
                  <a:srgbClr val="231F20"/>
                </a:solidFill>
                <a:latin typeface="Arial"/>
                <a:cs typeface="Arial"/>
              </a:rPr>
              <a:t> </a:t>
            </a:r>
            <a:r>
              <a:rPr sz="800">
                <a:solidFill>
                  <a:srgbClr val="231F20"/>
                </a:solidFill>
                <a:latin typeface="Arial"/>
                <a:cs typeface="Arial"/>
              </a:rPr>
              <a:t>or warranty (express or implied) or accepts any responsibility as to or </a:t>
            </a:r>
            <a:r>
              <a:rPr sz="800" spc="-25">
                <a:solidFill>
                  <a:srgbClr val="231F20"/>
                </a:solidFill>
                <a:latin typeface="Arial"/>
                <a:cs typeface="Arial"/>
              </a:rPr>
              <a:t>in</a:t>
            </a:r>
            <a:r>
              <a:rPr sz="800">
                <a:solidFill>
                  <a:srgbClr val="231F20"/>
                </a:solidFill>
                <a:latin typeface="Arial"/>
                <a:cs typeface="Arial"/>
              </a:rPr>
              <a:t> relation</a:t>
            </a:r>
            <a:r>
              <a:rPr sz="800" spc="-15">
                <a:solidFill>
                  <a:srgbClr val="231F20"/>
                </a:solidFill>
                <a:latin typeface="Arial"/>
                <a:cs typeface="Arial"/>
              </a:rPr>
              <a:t> </a:t>
            </a:r>
            <a:r>
              <a:rPr sz="800">
                <a:solidFill>
                  <a:srgbClr val="231F20"/>
                </a:solidFill>
                <a:latin typeface="Arial"/>
                <a:cs typeface="Arial"/>
              </a:rPr>
              <a:t>to</a:t>
            </a:r>
            <a:r>
              <a:rPr sz="800" spc="-15">
                <a:solidFill>
                  <a:srgbClr val="231F20"/>
                </a:solidFill>
                <a:latin typeface="Arial"/>
                <a:cs typeface="Arial"/>
              </a:rPr>
              <a:t> </a:t>
            </a:r>
            <a:r>
              <a:rPr sz="800">
                <a:solidFill>
                  <a:srgbClr val="231F20"/>
                </a:solidFill>
                <a:latin typeface="Arial"/>
                <a:cs typeface="Arial"/>
              </a:rPr>
              <a:t>the</a:t>
            </a:r>
            <a:r>
              <a:rPr sz="800" spc="-15">
                <a:solidFill>
                  <a:srgbClr val="231F20"/>
                </a:solidFill>
                <a:latin typeface="Arial"/>
                <a:cs typeface="Arial"/>
              </a:rPr>
              <a:t> </a:t>
            </a:r>
            <a:r>
              <a:rPr sz="800">
                <a:solidFill>
                  <a:srgbClr val="231F20"/>
                </a:solidFill>
                <a:latin typeface="Arial"/>
                <a:cs typeface="Arial"/>
              </a:rPr>
              <a:t>accuracy</a:t>
            </a:r>
            <a:r>
              <a:rPr sz="800" spc="-10">
                <a:solidFill>
                  <a:srgbClr val="231F20"/>
                </a:solidFill>
                <a:latin typeface="Arial"/>
                <a:cs typeface="Arial"/>
              </a:rPr>
              <a:t> </a:t>
            </a:r>
            <a:r>
              <a:rPr sz="800">
                <a:solidFill>
                  <a:srgbClr val="231F20"/>
                </a:solidFill>
                <a:latin typeface="Arial"/>
                <a:cs typeface="Arial"/>
              </a:rPr>
              <a:t>or</a:t>
            </a:r>
            <a:r>
              <a:rPr sz="800" spc="-15">
                <a:solidFill>
                  <a:srgbClr val="231F20"/>
                </a:solidFill>
                <a:latin typeface="Arial"/>
                <a:cs typeface="Arial"/>
              </a:rPr>
              <a:t> </a:t>
            </a:r>
            <a:r>
              <a:rPr sz="800">
                <a:solidFill>
                  <a:srgbClr val="231F20"/>
                </a:solidFill>
                <a:latin typeface="Arial"/>
                <a:cs typeface="Arial"/>
              </a:rPr>
              <a:t>completeness</a:t>
            </a:r>
            <a:r>
              <a:rPr sz="800" spc="-1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the</a:t>
            </a:r>
            <a:r>
              <a:rPr sz="800" spc="-15">
                <a:solidFill>
                  <a:srgbClr val="231F20"/>
                </a:solidFill>
                <a:latin typeface="Arial"/>
                <a:cs typeface="Arial"/>
              </a:rPr>
              <a:t> </a:t>
            </a:r>
            <a:r>
              <a:rPr sz="800">
                <a:solidFill>
                  <a:srgbClr val="231F20"/>
                </a:solidFill>
                <a:latin typeface="Arial"/>
                <a:cs typeface="Arial"/>
              </a:rPr>
              <a:t>information</a:t>
            </a:r>
            <a:r>
              <a:rPr sz="800" spc="-15">
                <a:solidFill>
                  <a:srgbClr val="231F20"/>
                </a:solidFill>
                <a:latin typeface="Arial"/>
                <a:cs typeface="Arial"/>
              </a:rPr>
              <a:t> </a:t>
            </a:r>
            <a:r>
              <a:rPr sz="800">
                <a:solidFill>
                  <a:srgbClr val="231F20"/>
                </a:solidFill>
                <a:latin typeface="Arial"/>
                <a:cs typeface="Arial"/>
              </a:rPr>
              <a:t>in</a:t>
            </a:r>
            <a:r>
              <a:rPr sz="800" spc="-15">
                <a:solidFill>
                  <a:srgbClr val="231F20"/>
                </a:solidFill>
                <a:latin typeface="Arial"/>
                <a:cs typeface="Arial"/>
              </a:rPr>
              <a:t> </a:t>
            </a:r>
            <a:r>
              <a:rPr sz="800">
                <a:solidFill>
                  <a:srgbClr val="231F20"/>
                </a:solidFill>
                <a:latin typeface="Arial"/>
                <a:cs typeface="Arial"/>
              </a:rPr>
              <a:t>this</a:t>
            </a:r>
            <a:r>
              <a:rPr sz="800" spc="-10">
                <a:solidFill>
                  <a:srgbClr val="231F20"/>
                </a:solidFill>
                <a:latin typeface="Arial"/>
                <a:cs typeface="Arial"/>
              </a:rPr>
              <a:t> </a:t>
            </a:r>
            <a:r>
              <a:rPr sz="800">
                <a:solidFill>
                  <a:srgbClr val="231F20"/>
                </a:solidFill>
                <a:latin typeface="Arial"/>
                <a:cs typeface="Arial"/>
              </a:rPr>
              <a:t>Presentation</a:t>
            </a:r>
            <a:r>
              <a:rPr sz="800" spc="-15">
                <a:solidFill>
                  <a:srgbClr val="231F20"/>
                </a:solidFill>
                <a:latin typeface="Arial"/>
                <a:cs typeface="Arial"/>
              </a:rPr>
              <a:t> </a:t>
            </a:r>
            <a:r>
              <a:rPr sz="800">
                <a:solidFill>
                  <a:srgbClr val="231F20"/>
                </a:solidFill>
                <a:latin typeface="Arial"/>
                <a:cs typeface="Arial"/>
              </a:rPr>
              <a:t>(and</a:t>
            </a:r>
            <a:r>
              <a:rPr sz="800" spc="-15">
                <a:solidFill>
                  <a:srgbClr val="231F20"/>
                </a:solidFill>
                <a:latin typeface="Arial"/>
                <a:cs typeface="Arial"/>
              </a:rPr>
              <a:t> </a:t>
            </a:r>
            <a:r>
              <a:rPr sz="800">
                <a:solidFill>
                  <a:srgbClr val="231F20"/>
                </a:solidFill>
                <a:latin typeface="Arial"/>
                <a:cs typeface="Arial"/>
              </a:rPr>
              <a:t>no</a:t>
            </a:r>
            <a:r>
              <a:rPr sz="800" spc="-10">
                <a:solidFill>
                  <a:srgbClr val="231F20"/>
                </a:solidFill>
                <a:latin typeface="Arial"/>
                <a:cs typeface="Arial"/>
              </a:rPr>
              <a:t> </a:t>
            </a:r>
            <a:r>
              <a:rPr sz="800" spc="-25">
                <a:solidFill>
                  <a:srgbClr val="231F20"/>
                </a:solidFill>
                <a:latin typeface="Arial"/>
                <a:cs typeface="Arial"/>
              </a:rPr>
              <a:t>one</a:t>
            </a:r>
            <a:r>
              <a:rPr sz="800">
                <a:solidFill>
                  <a:srgbClr val="231F20"/>
                </a:solidFill>
                <a:latin typeface="Arial"/>
                <a:cs typeface="Arial"/>
              </a:rPr>
              <a:t> is</a:t>
            </a:r>
            <a:r>
              <a:rPr sz="800" spc="-10">
                <a:solidFill>
                  <a:srgbClr val="231F20"/>
                </a:solidFill>
                <a:latin typeface="Arial"/>
                <a:cs typeface="Arial"/>
              </a:rPr>
              <a:t> </a:t>
            </a:r>
            <a:r>
              <a:rPr lang="en-GB" sz="800" err="1">
                <a:solidFill>
                  <a:srgbClr val="231F20"/>
                </a:solidFill>
                <a:latin typeface="Arial"/>
                <a:cs typeface="Arial"/>
              </a:rPr>
              <a:t>authorised</a:t>
            </a:r>
            <a:r>
              <a:rPr sz="800" spc="-5">
                <a:solidFill>
                  <a:srgbClr val="231F20"/>
                </a:solidFill>
                <a:latin typeface="Arial"/>
                <a:cs typeface="Arial"/>
              </a:rPr>
              <a:t> </a:t>
            </a:r>
            <a:r>
              <a:rPr sz="800">
                <a:solidFill>
                  <a:srgbClr val="231F20"/>
                </a:solidFill>
                <a:latin typeface="Arial"/>
                <a:cs typeface="Arial"/>
              </a:rPr>
              <a:t>to</a:t>
            </a:r>
            <a:r>
              <a:rPr sz="800" spc="-5">
                <a:solidFill>
                  <a:srgbClr val="231F20"/>
                </a:solidFill>
                <a:latin typeface="Arial"/>
                <a:cs typeface="Arial"/>
              </a:rPr>
              <a:t> </a:t>
            </a:r>
            <a:r>
              <a:rPr sz="800">
                <a:solidFill>
                  <a:srgbClr val="231F20"/>
                </a:solidFill>
                <a:latin typeface="Arial"/>
                <a:cs typeface="Arial"/>
              </a:rPr>
              <a:t>do</a:t>
            </a:r>
            <a:r>
              <a:rPr sz="800" spc="-10">
                <a:solidFill>
                  <a:srgbClr val="231F20"/>
                </a:solidFill>
                <a:latin typeface="Arial"/>
                <a:cs typeface="Arial"/>
              </a:rPr>
              <a:t> </a:t>
            </a:r>
            <a:r>
              <a:rPr sz="800">
                <a:solidFill>
                  <a:srgbClr val="231F20"/>
                </a:solidFill>
                <a:latin typeface="Arial"/>
                <a:cs typeface="Arial"/>
              </a:rPr>
              <a:t>so</a:t>
            </a:r>
            <a:r>
              <a:rPr sz="800" spc="-5">
                <a:solidFill>
                  <a:srgbClr val="231F20"/>
                </a:solidFill>
                <a:latin typeface="Arial"/>
                <a:cs typeface="Arial"/>
              </a:rPr>
              <a:t> </a:t>
            </a:r>
            <a:r>
              <a:rPr sz="800">
                <a:solidFill>
                  <a:srgbClr val="231F20"/>
                </a:solidFill>
                <a:latin typeface="Arial"/>
                <a:cs typeface="Arial"/>
              </a:rPr>
              <a:t>on</a:t>
            </a:r>
            <a:r>
              <a:rPr sz="800" spc="-5">
                <a:solidFill>
                  <a:srgbClr val="231F20"/>
                </a:solidFill>
                <a:latin typeface="Arial"/>
                <a:cs typeface="Arial"/>
              </a:rPr>
              <a:t> </a:t>
            </a:r>
            <a:r>
              <a:rPr sz="800">
                <a:solidFill>
                  <a:srgbClr val="231F20"/>
                </a:solidFill>
                <a:latin typeface="Arial"/>
                <a:cs typeface="Arial"/>
              </a:rPr>
              <a:t>behalf</a:t>
            </a:r>
            <a:r>
              <a:rPr sz="800" spc="-10">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them)</a:t>
            </a:r>
            <a:r>
              <a:rPr sz="800" spc="-5">
                <a:solidFill>
                  <a:srgbClr val="231F20"/>
                </a:solidFill>
                <a:latin typeface="Arial"/>
                <a:cs typeface="Arial"/>
              </a:rPr>
              <a:t> </a:t>
            </a:r>
            <a:r>
              <a:rPr sz="800">
                <a:solidFill>
                  <a:srgbClr val="231F20"/>
                </a:solidFill>
                <a:latin typeface="Arial"/>
                <a:cs typeface="Arial"/>
              </a:rPr>
              <a:t>and</a:t>
            </a:r>
            <a:r>
              <a:rPr sz="800" spc="-5">
                <a:solidFill>
                  <a:srgbClr val="231F20"/>
                </a:solidFill>
                <a:latin typeface="Arial"/>
                <a:cs typeface="Arial"/>
              </a:rPr>
              <a:t> </a:t>
            </a:r>
            <a:r>
              <a:rPr sz="800">
                <a:solidFill>
                  <a:srgbClr val="231F20"/>
                </a:solidFill>
                <a:latin typeface="Arial"/>
                <a:cs typeface="Arial"/>
              </a:rPr>
              <a:t>(save</a:t>
            </a:r>
            <a:r>
              <a:rPr sz="800" spc="-10">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case</a:t>
            </a:r>
            <a:r>
              <a:rPr sz="800" spc="-10">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a:solidFill>
                  <a:srgbClr val="231F20"/>
                </a:solidFill>
                <a:latin typeface="Arial"/>
                <a:cs typeface="Arial"/>
              </a:rPr>
              <a:t>fraud)</a:t>
            </a:r>
            <a:r>
              <a:rPr sz="800" spc="-5">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spc="-10">
                <a:solidFill>
                  <a:srgbClr val="231F20"/>
                </a:solidFill>
                <a:latin typeface="Arial"/>
                <a:cs typeface="Arial"/>
              </a:rPr>
              <a:t>liability</a:t>
            </a:r>
            <a:r>
              <a:rPr sz="800" spc="500">
                <a:solidFill>
                  <a:srgbClr val="231F20"/>
                </a:solidFill>
                <a:latin typeface="Arial"/>
                <a:cs typeface="Arial"/>
              </a:rPr>
              <a:t> </a:t>
            </a:r>
            <a:r>
              <a:rPr sz="800">
                <a:solidFill>
                  <a:srgbClr val="231F20"/>
                </a:solidFill>
                <a:latin typeface="Arial"/>
                <a:cs typeface="Arial"/>
              </a:rPr>
              <a:t>in</a:t>
            </a:r>
            <a:r>
              <a:rPr sz="800" spc="-15">
                <a:solidFill>
                  <a:srgbClr val="231F20"/>
                </a:solidFill>
                <a:latin typeface="Arial"/>
                <a:cs typeface="Arial"/>
              </a:rPr>
              <a:t> </a:t>
            </a:r>
            <a:r>
              <a:rPr sz="800">
                <a:solidFill>
                  <a:srgbClr val="231F20"/>
                </a:solidFill>
                <a:latin typeface="Arial"/>
                <a:cs typeface="Arial"/>
              </a:rPr>
              <a:t>respect</a:t>
            </a:r>
            <a:r>
              <a:rPr sz="800" spc="-10">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such</a:t>
            </a:r>
            <a:r>
              <a:rPr sz="800" spc="-10">
                <a:solidFill>
                  <a:srgbClr val="231F20"/>
                </a:solidFill>
                <a:latin typeface="Arial"/>
                <a:cs typeface="Arial"/>
              </a:rPr>
              <a:t> </a:t>
            </a:r>
            <a:r>
              <a:rPr sz="800">
                <a:solidFill>
                  <a:srgbClr val="231F20"/>
                </a:solidFill>
                <a:latin typeface="Arial"/>
                <a:cs typeface="Arial"/>
              </a:rPr>
              <a:t>information</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inaccuracy</a:t>
            </a:r>
            <a:r>
              <a:rPr sz="800" spc="-10">
                <a:solidFill>
                  <a:srgbClr val="231F20"/>
                </a:solidFill>
                <a:latin typeface="Arial"/>
                <a:cs typeface="Arial"/>
              </a:rPr>
              <a:t> </a:t>
            </a:r>
            <a:r>
              <a:rPr sz="800">
                <a:solidFill>
                  <a:srgbClr val="231F20"/>
                </a:solidFill>
                <a:latin typeface="Arial"/>
                <a:cs typeface="Arial"/>
              </a:rPr>
              <a:t>therein</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omission</a:t>
            </a:r>
            <a:r>
              <a:rPr sz="800" spc="-10">
                <a:solidFill>
                  <a:srgbClr val="231F20"/>
                </a:solidFill>
                <a:latin typeface="Arial"/>
                <a:cs typeface="Arial"/>
              </a:rPr>
              <a:t> </a:t>
            </a:r>
            <a:r>
              <a:rPr sz="800">
                <a:solidFill>
                  <a:srgbClr val="231F20"/>
                </a:solidFill>
                <a:latin typeface="Arial"/>
                <a:cs typeface="Arial"/>
              </a:rPr>
              <a:t>therefrom</a:t>
            </a:r>
            <a:r>
              <a:rPr sz="800" spc="-10">
                <a:solidFill>
                  <a:srgbClr val="231F20"/>
                </a:solidFill>
                <a:latin typeface="Arial"/>
                <a:cs typeface="Arial"/>
              </a:rPr>
              <a:t> </a:t>
            </a:r>
            <a:r>
              <a:rPr sz="800">
                <a:solidFill>
                  <a:srgbClr val="231F20"/>
                </a:solidFill>
                <a:latin typeface="Arial"/>
                <a:cs typeface="Arial"/>
              </a:rPr>
              <a:t>is</a:t>
            </a:r>
            <a:r>
              <a:rPr sz="800" spc="-10">
                <a:solidFill>
                  <a:srgbClr val="231F20"/>
                </a:solidFill>
                <a:latin typeface="Arial"/>
                <a:cs typeface="Arial"/>
              </a:rPr>
              <a:t> hereby </a:t>
            </a:r>
            <a:r>
              <a:rPr sz="800">
                <a:solidFill>
                  <a:srgbClr val="231F20"/>
                </a:solidFill>
                <a:latin typeface="Arial"/>
                <a:cs typeface="Arial"/>
              </a:rPr>
              <a:t>expressly</a:t>
            </a:r>
            <a:r>
              <a:rPr sz="800" spc="-15">
                <a:solidFill>
                  <a:srgbClr val="231F20"/>
                </a:solidFill>
                <a:latin typeface="Arial"/>
                <a:cs typeface="Arial"/>
              </a:rPr>
              <a:t> </a:t>
            </a:r>
            <a:r>
              <a:rPr sz="800">
                <a:solidFill>
                  <a:srgbClr val="231F20"/>
                </a:solidFill>
                <a:latin typeface="Arial"/>
                <a:cs typeface="Arial"/>
              </a:rPr>
              <a:t>disclaimed,</a:t>
            </a:r>
            <a:r>
              <a:rPr sz="800" spc="-15">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particular,</a:t>
            </a:r>
            <a:r>
              <a:rPr sz="800" spc="-15">
                <a:solidFill>
                  <a:srgbClr val="231F20"/>
                </a:solidFill>
                <a:latin typeface="Arial"/>
                <a:cs typeface="Arial"/>
              </a:rPr>
              <a:t> </a:t>
            </a:r>
            <a:r>
              <a:rPr sz="800">
                <a:solidFill>
                  <a:srgbClr val="231F20"/>
                </a:solidFill>
                <a:latin typeface="Arial"/>
                <a:cs typeface="Arial"/>
              </a:rPr>
              <a:t>if</a:t>
            </a:r>
            <a:r>
              <a:rPr sz="800" spc="-15">
                <a:solidFill>
                  <a:srgbClr val="231F20"/>
                </a:solidFill>
                <a:latin typeface="Arial"/>
                <a:cs typeface="Arial"/>
              </a:rPr>
              <a:t> </a:t>
            </a:r>
            <a:r>
              <a:rPr sz="800">
                <a:solidFill>
                  <a:srgbClr val="231F20"/>
                </a:solidFill>
                <a:latin typeface="Arial"/>
                <a:cs typeface="Arial"/>
              </a:rPr>
              <a:t>for</a:t>
            </a:r>
            <a:r>
              <a:rPr sz="800" spc="-10">
                <a:solidFill>
                  <a:srgbClr val="231F20"/>
                </a:solidFill>
                <a:latin typeface="Arial"/>
                <a:cs typeface="Arial"/>
              </a:rPr>
              <a:t> </a:t>
            </a:r>
            <a:r>
              <a:rPr sz="800">
                <a:solidFill>
                  <a:srgbClr val="231F20"/>
                </a:solidFill>
                <a:latin typeface="Arial"/>
                <a:cs typeface="Arial"/>
              </a:rPr>
              <a:t>reasons</a:t>
            </a:r>
            <a:r>
              <a:rPr sz="800" spc="-15">
                <a:solidFill>
                  <a:srgbClr val="231F20"/>
                </a:solidFill>
                <a:latin typeface="Arial"/>
                <a:cs typeface="Arial"/>
              </a:rPr>
              <a:t> </a:t>
            </a:r>
            <a:r>
              <a:rPr sz="800">
                <a:solidFill>
                  <a:srgbClr val="231F20"/>
                </a:solidFill>
                <a:latin typeface="Arial"/>
                <a:cs typeface="Arial"/>
              </a:rPr>
              <a:t>of</a:t>
            </a:r>
            <a:r>
              <a:rPr sz="800" spc="-15">
                <a:solidFill>
                  <a:srgbClr val="231F20"/>
                </a:solidFill>
                <a:latin typeface="Arial"/>
                <a:cs typeface="Arial"/>
              </a:rPr>
              <a:t> </a:t>
            </a:r>
            <a:r>
              <a:rPr sz="800">
                <a:solidFill>
                  <a:srgbClr val="231F20"/>
                </a:solidFill>
                <a:latin typeface="Arial"/>
                <a:cs typeface="Arial"/>
              </a:rPr>
              <a:t>commercial</a:t>
            </a:r>
            <a:r>
              <a:rPr sz="800" spc="-10">
                <a:solidFill>
                  <a:srgbClr val="231F20"/>
                </a:solidFill>
                <a:latin typeface="Arial"/>
                <a:cs typeface="Arial"/>
              </a:rPr>
              <a:t> </a:t>
            </a:r>
            <a:r>
              <a:rPr sz="800">
                <a:solidFill>
                  <a:srgbClr val="231F20"/>
                </a:solidFill>
                <a:latin typeface="Arial"/>
                <a:cs typeface="Arial"/>
              </a:rPr>
              <a:t>confidentiality</a:t>
            </a:r>
            <a:r>
              <a:rPr sz="800" spc="-15">
                <a:solidFill>
                  <a:srgbClr val="231F20"/>
                </a:solidFill>
                <a:latin typeface="Arial"/>
                <a:cs typeface="Arial"/>
              </a:rPr>
              <a:t> </a:t>
            </a:r>
            <a:r>
              <a:rPr sz="800">
                <a:solidFill>
                  <a:srgbClr val="231F20"/>
                </a:solidFill>
                <a:latin typeface="Arial"/>
                <a:cs typeface="Arial"/>
              </a:rPr>
              <a:t>information</a:t>
            </a:r>
            <a:r>
              <a:rPr sz="800" spc="-10">
                <a:solidFill>
                  <a:srgbClr val="231F20"/>
                </a:solidFill>
                <a:latin typeface="Arial"/>
                <a:cs typeface="Arial"/>
              </a:rPr>
              <a:t> </a:t>
            </a:r>
            <a:r>
              <a:rPr sz="800" spc="-25">
                <a:solidFill>
                  <a:srgbClr val="231F20"/>
                </a:solidFill>
                <a:latin typeface="Arial"/>
                <a:cs typeface="Arial"/>
              </a:rPr>
              <a:t>on</a:t>
            </a:r>
            <a:r>
              <a:rPr sz="800">
                <a:solidFill>
                  <a:srgbClr val="231F20"/>
                </a:solidFill>
                <a:latin typeface="Arial"/>
                <a:cs typeface="Arial"/>
              </a:rPr>
              <a:t> certain</a:t>
            </a:r>
            <a:r>
              <a:rPr sz="800" spc="-15">
                <a:solidFill>
                  <a:srgbClr val="231F20"/>
                </a:solidFill>
                <a:latin typeface="Arial"/>
                <a:cs typeface="Arial"/>
              </a:rPr>
              <a:t> </a:t>
            </a:r>
            <a:r>
              <a:rPr sz="800">
                <a:solidFill>
                  <a:srgbClr val="231F20"/>
                </a:solidFill>
                <a:latin typeface="Arial"/>
                <a:cs typeface="Arial"/>
              </a:rPr>
              <a:t>matters</a:t>
            </a:r>
            <a:r>
              <a:rPr sz="800" spc="-10">
                <a:solidFill>
                  <a:srgbClr val="231F20"/>
                </a:solidFill>
                <a:latin typeface="Arial"/>
                <a:cs typeface="Arial"/>
              </a:rPr>
              <a:t> </a:t>
            </a:r>
            <a:r>
              <a:rPr sz="800">
                <a:solidFill>
                  <a:srgbClr val="231F20"/>
                </a:solidFill>
                <a:latin typeface="Arial"/>
                <a:cs typeface="Arial"/>
              </a:rPr>
              <a:t>that</a:t>
            </a:r>
            <a:r>
              <a:rPr sz="800" spc="-10">
                <a:solidFill>
                  <a:srgbClr val="231F20"/>
                </a:solidFill>
                <a:latin typeface="Arial"/>
                <a:cs typeface="Arial"/>
              </a:rPr>
              <a:t> </a:t>
            </a:r>
            <a:r>
              <a:rPr sz="800">
                <a:solidFill>
                  <a:srgbClr val="231F20"/>
                </a:solidFill>
                <a:latin typeface="Arial"/>
                <a:cs typeface="Arial"/>
              </a:rPr>
              <a:t>might</a:t>
            </a:r>
            <a:r>
              <a:rPr sz="800" spc="-10">
                <a:solidFill>
                  <a:srgbClr val="231F20"/>
                </a:solidFill>
                <a:latin typeface="Arial"/>
                <a:cs typeface="Arial"/>
              </a:rPr>
              <a:t> </a:t>
            </a:r>
            <a:r>
              <a:rPr sz="800">
                <a:solidFill>
                  <a:srgbClr val="231F20"/>
                </a:solidFill>
                <a:latin typeface="Arial"/>
                <a:cs typeface="Arial"/>
              </a:rPr>
              <a:t>be</a:t>
            </a:r>
            <a:r>
              <a:rPr sz="800" spc="-10">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relevance</a:t>
            </a:r>
            <a:r>
              <a:rPr sz="800" spc="-1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a</a:t>
            </a:r>
            <a:r>
              <a:rPr sz="800" spc="-10">
                <a:solidFill>
                  <a:srgbClr val="231F20"/>
                </a:solidFill>
                <a:latin typeface="Arial"/>
                <a:cs typeface="Arial"/>
              </a:rPr>
              <a:t> </a:t>
            </a:r>
            <a:r>
              <a:rPr sz="800">
                <a:solidFill>
                  <a:srgbClr val="231F20"/>
                </a:solidFill>
                <a:latin typeface="Arial"/>
                <a:cs typeface="Arial"/>
              </a:rPr>
              <a:t>prospective</a:t>
            </a:r>
            <a:r>
              <a:rPr sz="800" spc="-10">
                <a:solidFill>
                  <a:srgbClr val="231F20"/>
                </a:solidFill>
                <a:latin typeface="Arial"/>
                <a:cs typeface="Arial"/>
              </a:rPr>
              <a:t> </a:t>
            </a:r>
            <a:r>
              <a:rPr sz="800">
                <a:solidFill>
                  <a:srgbClr val="231F20"/>
                </a:solidFill>
                <a:latin typeface="Arial"/>
                <a:cs typeface="Arial"/>
              </a:rPr>
              <a:t>purchaser</a:t>
            </a:r>
            <a:r>
              <a:rPr sz="800" spc="-10">
                <a:solidFill>
                  <a:srgbClr val="231F20"/>
                </a:solidFill>
                <a:latin typeface="Arial"/>
                <a:cs typeface="Arial"/>
              </a:rPr>
              <a:t> </a:t>
            </a:r>
            <a:r>
              <a:rPr sz="800">
                <a:solidFill>
                  <a:srgbClr val="231F20"/>
                </a:solidFill>
                <a:latin typeface="Arial"/>
                <a:cs typeface="Arial"/>
              </a:rPr>
              <a:t>has</a:t>
            </a:r>
            <a:r>
              <a:rPr sz="800" spc="-10">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been</a:t>
            </a:r>
            <a:r>
              <a:rPr sz="800" spc="-10">
                <a:solidFill>
                  <a:srgbClr val="231F20"/>
                </a:solidFill>
                <a:latin typeface="Arial"/>
                <a:cs typeface="Arial"/>
              </a:rPr>
              <a:t> included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this </a:t>
            </a:r>
            <a:r>
              <a:rPr sz="800" spc="-10">
                <a:solidFill>
                  <a:srgbClr val="231F20"/>
                </a:solidFill>
                <a:latin typeface="Arial"/>
                <a:cs typeface="Arial"/>
              </a:rPr>
              <a:t>Presentation.</a:t>
            </a:r>
            <a:endParaRPr sz="800">
              <a:latin typeface="Arial"/>
              <a:cs typeface="Arial"/>
            </a:endParaRPr>
          </a:p>
        </p:txBody>
      </p:sp>
      <p:sp>
        <p:nvSpPr>
          <p:cNvPr id="4" name="object 4"/>
          <p:cNvSpPr txBox="1"/>
          <p:nvPr/>
        </p:nvSpPr>
        <p:spPr>
          <a:xfrm>
            <a:off x="4703749" y="1890167"/>
            <a:ext cx="4204970" cy="3588162"/>
          </a:xfrm>
          <a:prstGeom prst="rect">
            <a:avLst/>
          </a:prstGeom>
        </p:spPr>
        <p:txBody>
          <a:bodyPr vert="horz" wrap="square" lIns="0" tIns="7620" rIns="0" bIns="0" rtlCol="0">
            <a:spAutoFit/>
          </a:bodyPr>
          <a:lstStyle/>
          <a:p>
            <a:pPr marL="12700" marR="50165">
              <a:lnSpc>
                <a:spcPct val="104200"/>
              </a:lnSpc>
              <a:spcBef>
                <a:spcPts val="60"/>
              </a:spcBef>
            </a:pPr>
            <a:r>
              <a:rPr sz="800">
                <a:solidFill>
                  <a:srgbClr val="231F20"/>
                </a:solidFill>
                <a:latin typeface="Arial"/>
                <a:cs typeface="Arial"/>
              </a:rPr>
              <a:t>No </a:t>
            </a:r>
            <a:r>
              <a:rPr sz="800" spc="-10">
                <a:solidFill>
                  <a:srgbClr val="231F20"/>
                </a:solidFill>
                <a:latin typeface="Arial"/>
                <a:cs typeface="Arial"/>
              </a:rPr>
              <a:t>representation</a:t>
            </a:r>
            <a:r>
              <a:rPr sz="800" spc="5">
                <a:solidFill>
                  <a:srgbClr val="231F20"/>
                </a:solidFill>
                <a:latin typeface="Arial"/>
                <a:cs typeface="Arial"/>
              </a:rPr>
              <a:t> </a:t>
            </a:r>
            <a:r>
              <a:rPr sz="800">
                <a:solidFill>
                  <a:srgbClr val="231F20"/>
                </a:solidFill>
                <a:latin typeface="Arial"/>
                <a:cs typeface="Arial"/>
              </a:rPr>
              <a:t>or warranty</a:t>
            </a:r>
            <a:r>
              <a:rPr sz="800" spc="5">
                <a:solidFill>
                  <a:srgbClr val="231F20"/>
                </a:solidFill>
                <a:latin typeface="Arial"/>
                <a:cs typeface="Arial"/>
              </a:rPr>
              <a:t> </a:t>
            </a:r>
            <a:r>
              <a:rPr sz="800">
                <a:solidFill>
                  <a:srgbClr val="231F20"/>
                </a:solidFill>
                <a:latin typeface="Arial"/>
                <a:cs typeface="Arial"/>
              </a:rPr>
              <a:t>is given</a:t>
            </a:r>
            <a:r>
              <a:rPr sz="800" spc="5">
                <a:solidFill>
                  <a:srgbClr val="231F20"/>
                </a:solidFill>
                <a:latin typeface="Arial"/>
                <a:cs typeface="Arial"/>
              </a:rPr>
              <a:t> </a:t>
            </a:r>
            <a:r>
              <a:rPr sz="800">
                <a:solidFill>
                  <a:srgbClr val="231F20"/>
                </a:solidFill>
                <a:latin typeface="Arial"/>
                <a:cs typeface="Arial"/>
              </a:rPr>
              <a:t>as to</a:t>
            </a:r>
            <a:r>
              <a:rPr sz="800" spc="5">
                <a:solidFill>
                  <a:srgbClr val="231F20"/>
                </a:solidFill>
                <a:latin typeface="Arial"/>
                <a:cs typeface="Arial"/>
              </a:rPr>
              <a:t> </a:t>
            </a:r>
            <a:r>
              <a:rPr sz="800">
                <a:solidFill>
                  <a:srgbClr val="231F20"/>
                </a:solidFill>
                <a:latin typeface="Arial"/>
                <a:cs typeface="Arial"/>
              </a:rPr>
              <a:t>the achievement</a:t>
            </a:r>
            <a:r>
              <a:rPr sz="800" spc="5">
                <a:solidFill>
                  <a:srgbClr val="231F20"/>
                </a:solidFill>
                <a:latin typeface="Arial"/>
                <a:cs typeface="Arial"/>
              </a:rPr>
              <a:t> </a:t>
            </a:r>
            <a:r>
              <a:rPr sz="800">
                <a:solidFill>
                  <a:srgbClr val="231F20"/>
                </a:solidFill>
                <a:latin typeface="Arial"/>
                <a:cs typeface="Arial"/>
              </a:rPr>
              <a:t>or reasonableness</a:t>
            </a:r>
            <a:r>
              <a:rPr sz="800" spc="5">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spc="-25">
                <a:solidFill>
                  <a:srgbClr val="231F20"/>
                </a:solidFill>
                <a:latin typeface="Arial"/>
                <a:cs typeface="Arial"/>
              </a:rPr>
              <a:t>any</a:t>
            </a:r>
            <a:r>
              <a:rPr sz="800">
                <a:solidFill>
                  <a:srgbClr val="231F20"/>
                </a:solidFill>
                <a:latin typeface="Arial"/>
                <a:cs typeface="Arial"/>
              </a:rPr>
              <a:t> projections,</a:t>
            </a:r>
            <a:r>
              <a:rPr sz="800" spc="-10">
                <a:solidFill>
                  <a:srgbClr val="231F20"/>
                </a:solidFill>
                <a:latin typeface="Arial"/>
                <a:cs typeface="Arial"/>
              </a:rPr>
              <a:t> </a:t>
            </a:r>
            <a:r>
              <a:rPr sz="800">
                <a:solidFill>
                  <a:srgbClr val="231F20"/>
                </a:solidFill>
                <a:latin typeface="Arial"/>
                <a:cs typeface="Arial"/>
              </a:rPr>
              <a:t>estimates,</a:t>
            </a:r>
            <a:r>
              <a:rPr sz="800" spc="-10">
                <a:solidFill>
                  <a:srgbClr val="231F20"/>
                </a:solidFill>
                <a:latin typeface="Arial"/>
                <a:cs typeface="Arial"/>
              </a:rPr>
              <a:t> </a:t>
            </a:r>
            <a:r>
              <a:rPr sz="800">
                <a:solidFill>
                  <a:srgbClr val="231F20"/>
                </a:solidFill>
                <a:latin typeface="Arial"/>
                <a:cs typeface="Arial"/>
              </a:rPr>
              <a:t>prospects</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returns</a:t>
            </a:r>
            <a:r>
              <a:rPr sz="800" spc="-10">
                <a:solidFill>
                  <a:srgbClr val="231F20"/>
                </a:solidFill>
                <a:latin typeface="Arial"/>
                <a:cs typeface="Arial"/>
              </a:rPr>
              <a:t> </a:t>
            </a:r>
            <a:r>
              <a:rPr sz="800">
                <a:solidFill>
                  <a:srgbClr val="231F20"/>
                </a:solidFill>
                <a:latin typeface="Arial"/>
                <a:cs typeface="Arial"/>
              </a:rPr>
              <a:t>contained</a:t>
            </a:r>
            <a:r>
              <a:rPr sz="800" spc="-5">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this</a:t>
            </a:r>
            <a:r>
              <a:rPr sz="800" spc="-10">
                <a:solidFill>
                  <a:srgbClr val="231F20"/>
                </a:solidFill>
                <a:latin typeface="Arial"/>
                <a:cs typeface="Arial"/>
              </a:rPr>
              <a:t> </a:t>
            </a:r>
            <a:r>
              <a:rPr sz="800">
                <a:solidFill>
                  <a:srgbClr val="231F20"/>
                </a:solidFill>
                <a:latin typeface="Arial"/>
                <a:cs typeface="Arial"/>
              </a:rPr>
              <a:t>Presentation</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spc="-10">
                <a:solidFill>
                  <a:srgbClr val="231F20"/>
                </a:solidFill>
                <a:latin typeface="Arial"/>
                <a:cs typeface="Arial"/>
              </a:rPr>
              <a:t>other </a:t>
            </a:r>
            <a:r>
              <a:rPr sz="800">
                <a:solidFill>
                  <a:srgbClr val="231F20"/>
                </a:solidFill>
                <a:latin typeface="Arial"/>
                <a:cs typeface="Arial"/>
              </a:rPr>
              <a:t>information.</a:t>
            </a:r>
            <a:r>
              <a:rPr sz="800" spc="-10">
                <a:solidFill>
                  <a:srgbClr val="231F20"/>
                </a:solidFill>
                <a:latin typeface="Arial"/>
                <a:cs typeface="Arial"/>
              </a:rPr>
              <a:t> </a:t>
            </a:r>
            <a:r>
              <a:rPr sz="800">
                <a:solidFill>
                  <a:srgbClr val="231F20"/>
                </a:solidFill>
                <a:latin typeface="Arial"/>
                <a:cs typeface="Arial"/>
              </a:rPr>
              <a:t>Neither</a:t>
            </a:r>
            <a:r>
              <a:rPr sz="800" spc="-10">
                <a:solidFill>
                  <a:srgbClr val="231F20"/>
                </a:solidFill>
                <a:latin typeface="Arial"/>
                <a:cs typeface="Arial"/>
              </a:rPr>
              <a:t> </a:t>
            </a:r>
            <a:r>
              <a:rPr sz="800">
                <a:solidFill>
                  <a:srgbClr val="231F20"/>
                </a:solidFill>
                <a:latin typeface="Arial"/>
                <a:cs typeface="Arial"/>
              </a:rPr>
              <a:t>Peabody</a:t>
            </a:r>
            <a:r>
              <a:rPr sz="800" spc="-5">
                <a:solidFill>
                  <a:srgbClr val="231F20"/>
                </a:solidFill>
                <a:latin typeface="Arial"/>
                <a:cs typeface="Arial"/>
              </a:rPr>
              <a:t> </a:t>
            </a:r>
            <a:r>
              <a:rPr sz="800">
                <a:solidFill>
                  <a:srgbClr val="231F20"/>
                </a:solidFill>
                <a:latin typeface="Arial"/>
                <a:cs typeface="Arial"/>
              </a:rPr>
              <a:t>nor</a:t>
            </a:r>
            <a:r>
              <a:rPr sz="800" spc="-10">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other</a:t>
            </a:r>
            <a:r>
              <a:rPr sz="800" spc="-10">
                <a:solidFill>
                  <a:srgbClr val="231F20"/>
                </a:solidFill>
                <a:latin typeface="Arial"/>
                <a:cs typeface="Arial"/>
              </a:rPr>
              <a:t> </a:t>
            </a:r>
            <a:r>
              <a:rPr sz="800">
                <a:solidFill>
                  <a:srgbClr val="231F20"/>
                </a:solidFill>
                <a:latin typeface="Arial"/>
                <a:cs typeface="Arial"/>
              </a:rPr>
              <a:t>person</a:t>
            </a:r>
            <a:r>
              <a:rPr sz="800" spc="-10">
                <a:solidFill>
                  <a:srgbClr val="231F20"/>
                </a:solidFill>
                <a:latin typeface="Arial"/>
                <a:cs typeface="Arial"/>
              </a:rPr>
              <a:t> </a:t>
            </a:r>
            <a:r>
              <a:rPr sz="800">
                <a:solidFill>
                  <a:srgbClr val="231F20"/>
                </a:solidFill>
                <a:latin typeface="Arial"/>
                <a:cs typeface="Arial"/>
              </a:rPr>
              <a:t>connected</a:t>
            </a:r>
            <a:r>
              <a:rPr sz="800" spc="-5">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Peabody</a:t>
            </a:r>
            <a:r>
              <a:rPr sz="800" spc="-5">
                <a:solidFill>
                  <a:srgbClr val="231F20"/>
                </a:solidFill>
                <a:latin typeface="Arial"/>
                <a:cs typeface="Arial"/>
              </a:rPr>
              <a:t> </a:t>
            </a:r>
            <a:r>
              <a:rPr sz="800">
                <a:solidFill>
                  <a:srgbClr val="231F20"/>
                </a:solidFill>
                <a:latin typeface="Arial"/>
                <a:cs typeface="Arial"/>
              </a:rPr>
              <a:t>shall</a:t>
            </a:r>
            <a:r>
              <a:rPr sz="800" spc="-10">
                <a:solidFill>
                  <a:srgbClr val="231F20"/>
                </a:solidFill>
                <a:latin typeface="Arial"/>
                <a:cs typeface="Arial"/>
              </a:rPr>
              <a:t> </a:t>
            </a:r>
            <a:r>
              <a:rPr sz="800">
                <a:solidFill>
                  <a:srgbClr val="231F20"/>
                </a:solidFill>
                <a:latin typeface="Arial"/>
                <a:cs typeface="Arial"/>
              </a:rPr>
              <a:t>be</a:t>
            </a:r>
            <a:r>
              <a:rPr sz="800" spc="-5">
                <a:solidFill>
                  <a:srgbClr val="231F20"/>
                </a:solidFill>
                <a:latin typeface="Arial"/>
                <a:cs typeface="Arial"/>
              </a:rPr>
              <a:t> </a:t>
            </a:r>
            <a:r>
              <a:rPr sz="800" spc="-10">
                <a:solidFill>
                  <a:srgbClr val="231F20"/>
                </a:solidFill>
                <a:latin typeface="Arial"/>
                <a:cs typeface="Arial"/>
              </a:rPr>
              <a:t>liable </a:t>
            </a:r>
            <a:r>
              <a:rPr sz="800">
                <a:solidFill>
                  <a:srgbClr val="231F20"/>
                </a:solidFill>
                <a:latin typeface="Arial"/>
                <a:cs typeface="Arial"/>
              </a:rPr>
              <a:t>(whether in negligence or</a:t>
            </a:r>
            <a:r>
              <a:rPr sz="800" spc="5">
                <a:solidFill>
                  <a:srgbClr val="231F20"/>
                </a:solidFill>
                <a:latin typeface="Arial"/>
                <a:cs typeface="Arial"/>
              </a:rPr>
              <a:t> </a:t>
            </a:r>
            <a:r>
              <a:rPr sz="800">
                <a:solidFill>
                  <a:srgbClr val="231F20"/>
                </a:solidFill>
                <a:latin typeface="Arial"/>
                <a:cs typeface="Arial"/>
              </a:rPr>
              <a:t>otherwise) for any</a:t>
            </a:r>
            <a:r>
              <a:rPr sz="800" spc="5">
                <a:solidFill>
                  <a:srgbClr val="231F20"/>
                </a:solidFill>
                <a:latin typeface="Arial"/>
                <a:cs typeface="Arial"/>
              </a:rPr>
              <a:t> </a:t>
            </a:r>
            <a:r>
              <a:rPr sz="800">
                <a:solidFill>
                  <a:srgbClr val="231F20"/>
                </a:solidFill>
                <a:latin typeface="Arial"/>
                <a:cs typeface="Arial"/>
              </a:rPr>
              <a:t>direct, indirect or</a:t>
            </a:r>
            <a:r>
              <a:rPr sz="800" spc="5">
                <a:solidFill>
                  <a:srgbClr val="231F20"/>
                </a:solidFill>
                <a:latin typeface="Arial"/>
                <a:cs typeface="Arial"/>
              </a:rPr>
              <a:t> </a:t>
            </a:r>
            <a:r>
              <a:rPr sz="800" spc="-10">
                <a:solidFill>
                  <a:srgbClr val="231F20"/>
                </a:solidFill>
                <a:latin typeface="Arial"/>
                <a:cs typeface="Arial"/>
              </a:rPr>
              <a:t>consequential</a:t>
            </a:r>
            <a:r>
              <a:rPr sz="800">
                <a:solidFill>
                  <a:srgbClr val="231F20"/>
                </a:solidFill>
                <a:latin typeface="Arial"/>
                <a:cs typeface="Arial"/>
              </a:rPr>
              <a:t> loss or</a:t>
            </a:r>
            <a:r>
              <a:rPr sz="800" spc="5">
                <a:solidFill>
                  <a:srgbClr val="231F20"/>
                </a:solidFill>
                <a:latin typeface="Arial"/>
                <a:cs typeface="Arial"/>
              </a:rPr>
              <a:t> </a:t>
            </a:r>
            <a:r>
              <a:rPr sz="800" spc="-10">
                <a:solidFill>
                  <a:srgbClr val="231F20"/>
                </a:solidFill>
                <a:latin typeface="Arial"/>
                <a:cs typeface="Arial"/>
              </a:rPr>
              <a:t>damage </a:t>
            </a:r>
            <a:r>
              <a:rPr sz="800">
                <a:solidFill>
                  <a:srgbClr val="231F20"/>
                </a:solidFill>
                <a:latin typeface="Arial"/>
                <a:cs typeface="Arial"/>
              </a:rPr>
              <a:t>suffered</a:t>
            </a:r>
            <a:r>
              <a:rPr sz="800" spc="-10">
                <a:solidFill>
                  <a:srgbClr val="231F20"/>
                </a:solidFill>
                <a:latin typeface="Arial"/>
                <a:cs typeface="Arial"/>
              </a:rPr>
              <a:t> </a:t>
            </a:r>
            <a:r>
              <a:rPr sz="800">
                <a:solidFill>
                  <a:srgbClr val="231F20"/>
                </a:solidFill>
                <a:latin typeface="Arial"/>
                <a:cs typeface="Arial"/>
              </a:rPr>
              <a:t>by</a:t>
            </a:r>
            <a:r>
              <a:rPr sz="800" spc="-10">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person</a:t>
            </a:r>
            <a:r>
              <a:rPr sz="800" spc="-5">
                <a:solidFill>
                  <a:srgbClr val="231F20"/>
                </a:solidFill>
                <a:latin typeface="Arial"/>
                <a:cs typeface="Arial"/>
              </a:rPr>
              <a:t> </a:t>
            </a:r>
            <a:r>
              <a:rPr sz="800">
                <a:solidFill>
                  <a:srgbClr val="231F20"/>
                </a:solidFill>
                <a:latin typeface="Arial"/>
                <a:cs typeface="Arial"/>
              </a:rPr>
              <a:t>as</a:t>
            </a:r>
            <a:r>
              <a:rPr sz="800" spc="-10">
                <a:solidFill>
                  <a:srgbClr val="231F20"/>
                </a:solidFill>
                <a:latin typeface="Arial"/>
                <a:cs typeface="Arial"/>
              </a:rPr>
              <a:t> </a:t>
            </a:r>
            <a:r>
              <a:rPr sz="800">
                <a:solidFill>
                  <a:srgbClr val="231F20"/>
                </a:solidFill>
                <a:latin typeface="Arial"/>
                <a:cs typeface="Arial"/>
              </a:rPr>
              <a:t>a</a:t>
            </a:r>
            <a:r>
              <a:rPr sz="800" spc="-10">
                <a:solidFill>
                  <a:srgbClr val="231F20"/>
                </a:solidFill>
                <a:latin typeface="Arial"/>
                <a:cs typeface="Arial"/>
              </a:rPr>
              <a:t> </a:t>
            </a:r>
            <a:r>
              <a:rPr sz="800">
                <a:solidFill>
                  <a:srgbClr val="231F20"/>
                </a:solidFill>
                <a:latin typeface="Arial"/>
                <a:cs typeface="Arial"/>
              </a:rPr>
              <a:t>result</a:t>
            </a:r>
            <a:r>
              <a:rPr sz="800" spc="-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relying</a:t>
            </a:r>
            <a:r>
              <a:rPr sz="800" spc="-10">
                <a:solidFill>
                  <a:srgbClr val="231F20"/>
                </a:solidFill>
                <a:latin typeface="Arial"/>
                <a:cs typeface="Arial"/>
              </a:rPr>
              <a:t> </a:t>
            </a:r>
            <a:r>
              <a:rPr sz="800">
                <a:solidFill>
                  <a:srgbClr val="231F20"/>
                </a:solidFill>
                <a:latin typeface="Arial"/>
                <a:cs typeface="Arial"/>
              </a:rPr>
              <a:t>on</a:t>
            </a:r>
            <a:r>
              <a:rPr sz="800" spc="-5">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statement</a:t>
            </a:r>
            <a:r>
              <a:rPr sz="800" spc="-10">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omission</a:t>
            </a:r>
            <a:r>
              <a:rPr sz="800" spc="-10">
                <a:solidFill>
                  <a:srgbClr val="231F20"/>
                </a:solidFill>
                <a:latin typeface="Arial"/>
                <a:cs typeface="Arial"/>
              </a:rPr>
              <a:t> </a:t>
            </a:r>
            <a:r>
              <a:rPr sz="800">
                <a:solidFill>
                  <a:srgbClr val="231F20"/>
                </a:solidFill>
                <a:latin typeface="Arial"/>
                <a:cs typeface="Arial"/>
              </a:rPr>
              <a:t>from</a:t>
            </a:r>
            <a:r>
              <a:rPr sz="800" spc="-5">
                <a:solidFill>
                  <a:srgbClr val="231F20"/>
                </a:solidFill>
                <a:latin typeface="Arial"/>
                <a:cs typeface="Arial"/>
              </a:rPr>
              <a:t> </a:t>
            </a:r>
            <a:r>
              <a:rPr sz="800" spc="-20">
                <a:solidFill>
                  <a:srgbClr val="231F20"/>
                </a:solidFill>
                <a:latin typeface="Arial"/>
                <a:cs typeface="Arial"/>
              </a:rPr>
              <a:t>this </a:t>
            </a:r>
            <a:r>
              <a:rPr sz="800">
                <a:solidFill>
                  <a:srgbClr val="231F20"/>
                </a:solidFill>
                <a:latin typeface="Arial"/>
                <a:cs typeface="Arial"/>
              </a:rPr>
              <a:t>Presentation</a:t>
            </a:r>
            <a:r>
              <a:rPr sz="800" spc="-2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other</a:t>
            </a:r>
            <a:r>
              <a:rPr sz="800" spc="-10">
                <a:solidFill>
                  <a:srgbClr val="231F20"/>
                </a:solidFill>
                <a:latin typeface="Arial"/>
                <a:cs typeface="Arial"/>
              </a:rPr>
              <a:t> </a:t>
            </a:r>
            <a:r>
              <a:rPr sz="800">
                <a:solidFill>
                  <a:srgbClr val="231F20"/>
                </a:solidFill>
                <a:latin typeface="Arial"/>
                <a:cs typeface="Arial"/>
              </a:rPr>
              <a:t>information</a:t>
            </a:r>
            <a:r>
              <a:rPr sz="800" spc="-10">
                <a:solidFill>
                  <a:srgbClr val="231F20"/>
                </a:solidFill>
                <a:latin typeface="Arial"/>
                <a:cs typeface="Arial"/>
              </a:rPr>
              <a:t> </a:t>
            </a:r>
            <a:r>
              <a:rPr sz="800">
                <a:solidFill>
                  <a:srgbClr val="231F20"/>
                </a:solidFill>
                <a:latin typeface="Arial"/>
                <a:cs typeface="Arial"/>
              </a:rPr>
              <a:t>and</a:t>
            </a:r>
            <a:r>
              <a:rPr sz="800" spc="-15">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such</a:t>
            </a:r>
            <a:r>
              <a:rPr sz="800" spc="-10">
                <a:solidFill>
                  <a:srgbClr val="231F20"/>
                </a:solidFill>
                <a:latin typeface="Arial"/>
                <a:cs typeface="Arial"/>
              </a:rPr>
              <a:t> </a:t>
            </a:r>
            <a:r>
              <a:rPr sz="800">
                <a:solidFill>
                  <a:srgbClr val="231F20"/>
                </a:solidFill>
                <a:latin typeface="Arial"/>
                <a:cs typeface="Arial"/>
              </a:rPr>
              <a:t>liability</a:t>
            </a:r>
            <a:r>
              <a:rPr sz="800" spc="-10">
                <a:solidFill>
                  <a:srgbClr val="231F20"/>
                </a:solidFill>
                <a:latin typeface="Arial"/>
                <a:cs typeface="Arial"/>
              </a:rPr>
              <a:t> </a:t>
            </a:r>
            <a:r>
              <a:rPr sz="800">
                <a:solidFill>
                  <a:srgbClr val="231F20"/>
                </a:solidFill>
                <a:latin typeface="Arial"/>
                <a:cs typeface="Arial"/>
              </a:rPr>
              <a:t>is</a:t>
            </a:r>
            <a:r>
              <a:rPr sz="800" spc="-10">
                <a:solidFill>
                  <a:srgbClr val="231F20"/>
                </a:solidFill>
                <a:latin typeface="Arial"/>
                <a:cs typeface="Arial"/>
              </a:rPr>
              <a:t> </a:t>
            </a:r>
            <a:r>
              <a:rPr sz="800">
                <a:solidFill>
                  <a:srgbClr val="231F20"/>
                </a:solidFill>
                <a:latin typeface="Arial"/>
                <a:cs typeface="Arial"/>
              </a:rPr>
              <a:t>expressly</a:t>
            </a:r>
            <a:r>
              <a:rPr sz="800" spc="-10">
                <a:solidFill>
                  <a:srgbClr val="231F20"/>
                </a:solidFill>
                <a:latin typeface="Arial"/>
                <a:cs typeface="Arial"/>
              </a:rPr>
              <a:t> </a:t>
            </a:r>
            <a:r>
              <a:rPr sz="800">
                <a:solidFill>
                  <a:srgbClr val="231F20"/>
                </a:solidFill>
                <a:latin typeface="Arial"/>
                <a:cs typeface="Arial"/>
              </a:rPr>
              <a:t>disclaimed.</a:t>
            </a:r>
            <a:r>
              <a:rPr sz="800" spc="-25">
                <a:solidFill>
                  <a:srgbClr val="231F20"/>
                </a:solidFill>
                <a:latin typeface="Arial"/>
                <a:cs typeface="Arial"/>
              </a:rPr>
              <a:t> </a:t>
            </a:r>
            <a:r>
              <a:rPr sz="800" spc="-20">
                <a:solidFill>
                  <a:srgbClr val="231F20"/>
                </a:solidFill>
                <a:latin typeface="Arial"/>
                <a:cs typeface="Arial"/>
              </a:rPr>
              <a:t>This </a:t>
            </a:r>
            <a:r>
              <a:rPr sz="800">
                <a:solidFill>
                  <a:srgbClr val="231F20"/>
                </a:solidFill>
                <a:latin typeface="Arial"/>
                <a:cs typeface="Arial"/>
              </a:rPr>
              <a:t>Presentation</a:t>
            </a:r>
            <a:r>
              <a:rPr sz="800" spc="-20">
                <a:solidFill>
                  <a:srgbClr val="231F20"/>
                </a:solidFill>
                <a:latin typeface="Arial"/>
                <a:cs typeface="Arial"/>
              </a:rPr>
              <a:t> </a:t>
            </a:r>
            <a:r>
              <a:rPr sz="800">
                <a:solidFill>
                  <a:srgbClr val="231F20"/>
                </a:solidFill>
                <a:latin typeface="Arial"/>
                <a:cs typeface="Arial"/>
              </a:rPr>
              <a:t>may</a:t>
            </a:r>
            <a:r>
              <a:rPr sz="800" spc="-20">
                <a:solidFill>
                  <a:srgbClr val="231F20"/>
                </a:solidFill>
                <a:latin typeface="Arial"/>
                <a:cs typeface="Arial"/>
              </a:rPr>
              <a:t> </a:t>
            </a:r>
            <a:r>
              <a:rPr sz="800">
                <a:solidFill>
                  <a:srgbClr val="231F20"/>
                </a:solidFill>
                <a:latin typeface="Arial"/>
                <a:cs typeface="Arial"/>
              </a:rPr>
              <a:t>include</a:t>
            </a:r>
            <a:r>
              <a:rPr sz="800" spc="-15">
                <a:solidFill>
                  <a:srgbClr val="231F20"/>
                </a:solidFill>
                <a:latin typeface="Arial"/>
                <a:cs typeface="Arial"/>
              </a:rPr>
              <a:t> </a:t>
            </a:r>
            <a:r>
              <a:rPr sz="800">
                <a:solidFill>
                  <a:srgbClr val="231F20"/>
                </a:solidFill>
                <a:latin typeface="Arial"/>
                <a:cs typeface="Arial"/>
              </a:rPr>
              <a:t>certain</a:t>
            </a:r>
            <a:r>
              <a:rPr sz="800" spc="-20">
                <a:solidFill>
                  <a:srgbClr val="231F20"/>
                </a:solidFill>
                <a:latin typeface="Arial"/>
                <a:cs typeface="Arial"/>
              </a:rPr>
              <a:t> </a:t>
            </a:r>
            <a:r>
              <a:rPr sz="800">
                <a:solidFill>
                  <a:srgbClr val="231F20"/>
                </a:solidFill>
                <a:latin typeface="Arial"/>
                <a:cs typeface="Arial"/>
              </a:rPr>
              <a:t>statements,</a:t>
            </a:r>
            <a:r>
              <a:rPr sz="800" spc="-15">
                <a:solidFill>
                  <a:srgbClr val="231F20"/>
                </a:solidFill>
                <a:latin typeface="Arial"/>
                <a:cs typeface="Arial"/>
              </a:rPr>
              <a:t> </a:t>
            </a:r>
            <a:r>
              <a:rPr sz="800">
                <a:solidFill>
                  <a:srgbClr val="231F20"/>
                </a:solidFill>
                <a:latin typeface="Arial"/>
                <a:cs typeface="Arial"/>
              </a:rPr>
              <a:t>estimates</a:t>
            </a:r>
            <a:r>
              <a:rPr sz="800" spc="-20">
                <a:solidFill>
                  <a:srgbClr val="231F20"/>
                </a:solidFill>
                <a:latin typeface="Arial"/>
                <a:cs typeface="Arial"/>
              </a:rPr>
              <a:t> </a:t>
            </a:r>
            <a:r>
              <a:rPr sz="800">
                <a:solidFill>
                  <a:srgbClr val="231F20"/>
                </a:solidFill>
                <a:latin typeface="Arial"/>
                <a:cs typeface="Arial"/>
              </a:rPr>
              <a:t>and</a:t>
            </a:r>
            <a:r>
              <a:rPr sz="800" spc="-15">
                <a:solidFill>
                  <a:srgbClr val="231F20"/>
                </a:solidFill>
                <a:latin typeface="Arial"/>
                <a:cs typeface="Arial"/>
              </a:rPr>
              <a:t> </a:t>
            </a:r>
            <a:r>
              <a:rPr sz="800">
                <a:solidFill>
                  <a:srgbClr val="231F20"/>
                </a:solidFill>
                <a:latin typeface="Arial"/>
                <a:cs typeface="Arial"/>
              </a:rPr>
              <a:t>projections</a:t>
            </a:r>
            <a:r>
              <a:rPr sz="800" spc="-20">
                <a:solidFill>
                  <a:srgbClr val="231F20"/>
                </a:solidFill>
                <a:latin typeface="Arial"/>
                <a:cs typeface="Arial"/>
              </a:rPr>
              <a:t> </a:t>
            </a:r>
            <a:r>
              <a:rPr sz="800">
                <a:solidFill>
                  <a:srgbClr val="231F20"/>
                </a:solidFill>
                <a:latin typeface="Arial"/>
                <a:cs typeface="Arial"/>
              </a:rPr>
              <a:t>prepared</a:t>
            </a:r>
            <a:r>
              <a:rPr sz="800" spc="-15">
                <a:solidFill>
                  <a:srgbClr val="231F20"/>
                </a:solidFill>
                <a:latin typeface="Arial"/>
                <a:cs typeface="Arial"/>
              </a:rPr>
              <a:t> </a:t>
            </a:r>
            <a:r>
              <a:rPr sz="800" spc="-25">
                <a:solidFill>
                  <a:srgbClr val="231F20"/>
                </a:solidFill>
                <a:latin typeface="Arial"/>
                <a:cs typeface="Arial"/>
              </a:rPr>
              <a:t>and</a:t>
            </a:r>
            <a:r>
              <a:rPr sz="800">
                <a:solidFill>
                  <a:srgbClr val="231F20"/>
                </a:solidFill>
                <a:latin typeface="Arial"/>
                <a:cs typeface="Arial"/>
              </a:rPr>
              <a:t> provided</a:t>
            </a:r>
            <a:r>
              <a:rPr sz="800" spc="-30">
                <a:solidFill>
                  <a:srgbClr val="231F20"/>
                </a:solidFill>
                <a:latin typeface="Arial"/>
                <a:cs typeface="Arial"/>
              </a:rPr>
              <a:t> </a:t>
            </a:r>
            <a:r>
              <a:rPr sz="800">
                <a:solidFill>
                  <a:srgbClr val="231F20"/>
                </a:solidFill>
                <a:latin typeface="Arial"/>
                <a:cs typeface="Arial"/>
              </a:rPr>
              <a:t>by</a:t>
            </a:r>
            <a:r>
              <a:rPr sz="800" spc="-20">
                <a:solidFill>
                  <a:srgbClr val="231F20"/>
                </a:solidFill>
                <a:latin typeface="Arial"/>
                <a:cs typeface="Arial"/>
              </a:rPr>
              <a:t> </a:t>
            </a:r>
            <a:r>
              <a:rPr sz="800">
                <a:solidFill>
                  <a:srgbClr val="231F20"/>
                </a:solidFill>
                <a:latin typeface="Arial"/>
                <a:cs typeface="Arial"/>
              </a:rPr>
              <a:t>Peabody’s</a:t>
            </a:r>
            <a:r>
              <a:rPr sz="800" spc="-20">
                <a:solidFill>
                  <a:srgbClr val="231F20"/>
                </a:solidFill>
                <a:latin typeface="Arial"/>
                <a:cs typeface="Arial"/>
              </a:rPr>
              <a:t> </a:t>
            </a:r>
            <a:r>
              <a:rPr sz="800">
                <a:solidFill>
                  <a:srgbClr val="231F20"/>
                </a:solidFill>
                <a:latin typeface="Arial"/>
                <a:cs typeface="Arial"/>
              </a:rPr>
              <a:t>management</a:t>
            </a:r>
            <a:r>
              <a:rPr sz="800" spc="-20">
                <a:solidFill>
                  <a:srgbClr val="231F20"/>
                </a:solidFill>
                <a:latin typeface="Arial"/>
                <a:cs typeface="Arial"/>
              </a:rPr>
              <a:t> </a:t>
            </a:r>
            <a:r>
              <a:rPr sz="800">
                <a:solidFill>
                  <a:srgbClr val="231F20"/>
                </a:solidFill>
                <a:latin typeface="Arial"/>
                <a:cs typeface="Arial"/>
              </a:rPr>
              <a:t>with</a:t>
            </a:r>
            <a:r>
              <a:rPr sz="800" spc="-15">
                <a:solidFill>
                  <a:srgbClr val="231F20"/>
                </a:solidFill>
                <a:latin typeface="Arial"/>
                <a:cs typeface="Arial"/>
              </a:rPr>
              <a:t> </a:t>
            </a:r>
            <a:r>
              <a:rPr sz="800">
                <a:solidFill>
                  <a:srgbClr val="231F20"/>
                </a:solidFill>
                <a:latin typeface="Arial"/>
                <a:cs typeface="Arial"/>
              </a:rPr>
              <a:t>respect</a:t>
            </a:r>
            <a:r>
              <a:rPr sz="800" spc="-20">
                <a:solidFill>
                  <a:srgbClr val="231F20"/>
                </a:solidFill>
                <a:latin typeface="Arial"/>
                <a:cs typeface="Arial"/>
              </a:rPr>
              <a:t> </a:t>
            </a:r>
            <a:r>
              <a:rPr sz="800">
                <a:solidFill>
                  <a:srgbClr val="231F20"/>
                </a:solidFill>
                <a:latin typeface="Arial"/>
                <a:cs typeface="Arial"/>
              </a:rPr>
              <a:t>to</a:t>
            </a:r>
            <a:r>
              <a:rPr sz="800" spc="-20">
                <a:solidFill>
                  <a:srgbClr val="231F20"/>
                </a:solidFill>
                <a:latin typeface="Arial"/>
                <a:cs typeface="Arial"/>
              </a:rPr>
              <a:t> </a:t>
            </a:r>
            <a:r>
              <a:rPr sz="800">
                <a:solidFill>
                  <a:srgbClr val="231F20"/>
                </a:solidFill>
                <a:latin typeface="Arial"/>
                <a:cs typeface="Arial"/>
              </a:rPr>
              <a:t>the</a:t>
            </a:r>
            <a:r>
              <a:rPr sz="800" spc="-20">
                <a:solidFill>
                  <a:srgbClr val="231F20"/>
                </a:solidFill>
                <a:latin typeface="Arial"/>
                <a:cs typeface="Arial"/>
              </a:rPr>
              <a:t> </a:t>
            </a:r>
            <a:r>
              <a:rPr sz="800">
                <a:solidFill>
                  <a:srgbClr val="231F20"/>
                </a:solidFill>
                <a:latin typeface="Arial"/>
                <a:cs typeface="Arial"/>
              </a:rPr>
              <a:t>anticipated</a:t>
            </a:r>
            <a:r>
              <a:rPr sz="800" spc="-20">
                <a:solidFill>
                  <a:srgbClr val="231F20"/>
                </a:solidFill>
                <a:latin typeface="Arial"/>
                <a:cs typeface="Arial"/>
              </a:rPr>
              <a:t> </a:t>
            </a:r>
            <a:r>
              <a:rPr sz="800">
                <a:solidFill>
                  <a:srgbClr val="231F20"/>
                </a:solidFill>
                <a:latin typeface="Arial"/>
                <a:cs typeface="Arial"/>
              </a:rPr>
              <a:t>future</a:t>
            </a:r>
            <a:r>
              <a:rPr sz="800" spc="-15">
                <a:solidFill>
                  <a:srgbClr val="231F20"/>
                </a:solidFill>
                <a:latin typeface="Arial"/>
                <a:cs typeface="Arial"/>
              </a:rPr>
              <a:t> </a:t>
            </a:r>
            <a:r>
              <a:rPr sz="800" spc="-10">
                <a:solidFill>
                  <a:srgbClr val="231F20"/>
                </a:solidFill>
                <a:latin typeface="Arial"/>
                <a:cs typeface="Arial"/>
              </a:rPr>
              <a:t>performance</a:t>
            </a:r>
            <a:endParaRPr sz="800">
              <a:latin typeface="Arial"/>
              <a:cs typeface="Arial"/>
            </a:endParaRPr>
          </a:p>
          <a:p>
            <a:pPr marL="12700" marR="5080">
              <a:lnSpc>
                <a:spcPct val="104200"/>
              </a:lnSpc>
            </a:pPr>
            <a:r>
              <a:rPr sz="800">
                <a:solidFill>
                  <a:srgbClr val="231F20"/>
                </a:solidFill>
                <a:latin typeface="Arial"/>
                <a:cs typeface="Arial"/>
              </a:rPr>
              <a:t>of</a:t>
            </a:r>
            <a:r>
              <a:rPr sz="800" spc="-5">
                <a:solidFill>
                  <a:srgbClr val="231F20"/>
                </a:solidFill>
                <a:latin typeface="Arial"/>
                <a:cs typeface="Arial"/>
              </a:rPr>
              <a:t> </a:t>
            </a:r>
            <a:r>
              <a:rPr sz="800" spc="-10">
                <a:solidFill>
                  <a:srgbClr val="231F20"/>
                </a:solidFill>
                <a:latin typeface="Arial"/>
                <a:cs typeface="Arial"/>
              </a:rPr>
              <a:t>Peabody.</a:t>
            </a:r>
            <a:r>
              <a:rPr sz="800">
                <a:solidFill>
                  <a:srgbClr val="231F20"/>
                </a:solidFill>
                <a:latin typeface="Arial"/>
                <a:cs typeface="Arial"/>
              </a:rPr>
              <a:t> Such statements, estimates and projections reflect various assumptions </a:t>
            </a:r>
            <a:r>
              <a:rPr sz="800" spc="-25">
                <a:solidFill>
                  <a:srgbClr val="231F20"/>
                </a:solidFill>
                <a:latin typeface="Arial"/>
                <a:cs typeface="Arial"/>
              </a:rPr>
              <a:t>by</a:t>
            </a:r>
            <a:r>
              <a:rPr sz="800">
                <a:solidFill>
                  <a:srgbClr val="231F20"/>
                </a:solidFill>
                <a:latin typeface="Arial"/>
                <a:cs typeface="Arial"/>
              </a:rPr>
              <a:t> Peabody’s</a:t>
            </a:r>
            <a:r>
              <a:rPr sz="800" spc="-35">
                <a:solidFill>
                  <a:srgbClr val="231F20"/>
                </a:solidFill>
                <a:latin typeface="Arial"/>
                <a:cs typeface="Arial"/>
              </a:rPr>
              <a:t> </a:t>
            </a:r>
            <a:r>
              <a:rPr sz="800">
                <a:solidFill>
                  <a:srgbClr val="231F20"/>
                </a:solidFill>
                <a:latin typeface="Arial"/>
                <a:cs typeface="Arial"/>
              </a:rPr>
              <a:t>management</a:t>
            </a:r>
            <a:r>
              <a:rPr sz="800" spc="-20">
                <a:solidFill>
                  <a:srgbClr val="231F20"/>
                </a:solidFill>
                <a:latin typeface="Arial"/>
                <a:cs typeface="Arial"/>
              </a:rPr>
              <a:t> </a:t>
            </a:r>
            <a:r>
              <a:rPr sz="800">
                <a:solidFill>
                  <a:srgbClr val="231F20"/>
                </a:solidFill>
                <a:latin typeface="Arial"/>
                <a:cs typeface="Arial"/>
              </a:rPr>
              <a:t>concerning</a:t>
            </a:r>
            <a:r>
              <a:rPr sz="800" spc="-25">
                <a:solidFill>
                  <a:srgbClr val="231F20"/>
                </a:solidFill>
                <a:latin typeface="Arial"/>
                <a:cs typeface="Arial"/>
              </a:rPr>
              <a:t> </a:t>
            </a:r>
            <a:r>
              <a:rPr sz="800">
                <a:solidFill>
                  <a:srgbClr val="231F20"/>
                </a:solidFill>
                <a:latin typeface="Arial"/>
                <a:cs typeface="Arial"/>
              </a:rPr>
              <a:t>anticipated</a:t>
            </a:r>
            <a:r>
              <a:rPr sz="800" spc="-20">
                <a:solidFill>
                  <a:srgbClr val="231F20"/>
                </a:solidFill>
                <a:latin typeface="Arial"/>
                <a:cs typeface="Arial"/>
              </a:rPr>
              <a:t> </a:t>
            </a:r>
            <a:r>
              <a:rPr sz="800">
                <a:solidFill>
                  <a:srgbClr val="231F20"/>
                </a:solidFill>
                <a:latin typeface="Arial"/>
                <a:cs typeface="Arial"/>
              </a:rPr>
              <a:t>results</a:t>
            </a:r>
            <a:r>
              <a:rPr sz="800" spc="-20">
                <a:solidFill>
                  <a:srgbClr val="231F20"/>
                </a:solidFill>
                <a:latin typeface="Arial"/>
                <a:cs typeface="Arial"/>
              </a:rPr>
              <a:t> </a:t>
            </a:r>
            <a:r>
              <a:rPr sz="800">
                <a:solidFill>
                  <a:srgbClr val="231F20"/>
                </a:solidFill>
                <a:latin typeface="Arial"/>
                <a:cs typeface="Arial"/>
              </a:rPr>
              <a:t>and</a:t>
            </a:r>
            <a:r>
              <a:rPr sz="800" spc="-25">
                <a:solidFill>
                  <a:srgbClr val="231F20"/>
                </a:solidFill>
                <a:latin typeface="Arial"/>
                <a:cs typeface="Arial"/>
              </a:rPr>
              <a:t> </a:t>
            </a:r>
            <a:r>
              <a:rPr sz="800">
                <a:solidFill>
                  <a:srgbClr val="231F20"/>
                </a:solidFill>
                <a:latin typeface="Arial"/>
                <a:cs typeface="Arial"/>
              </a:rPr>
              <a:t>have</a:t>
            </a:r>
            <a:r>
              <a:rPr sz="800" spc="-20">
                <a:solidFill>
                  <a:srgbClr val="231F20"/>
                </a:solidFill>
                <a:latin typeface="Arial"/>
                <a:cs typeface="Arial"/>
              </a:rPr>
              <a:t> </a:t>
            </a:r>
            <a:r>
              <a:rPr sz="800">
                <a:solidFill>
                  <a:srgbClr val="231F20"/>
                </a:solidFill>
                <a:latin typeface="Arial"/>
                <a:cs typeface="Arial"/>
              </a:rPr>
              <a:t>been</a:t>
            </a:r>
            <a:r>
              <a:rPr sz="800" spc="-25">
                <a:solidFill>
                  <a:srgbClr val="231F20"/>
                </a:solidFill>
                <a:latin typeface="Arial"/>
                <a:cs typeface="Arial"/>
              </a:rPr>
              <a:t> </a:t>
            </a:r>
            <a:r>
              <a:rPr sz="800">
                <a:solidFill>
                  <a:srgbClr val="231F20"/>
                </a:solidFill>
                <a:latin typeface="Arial"/>
                <a:cs typeface="Arial"/>
              </a:rPr>
              <a:t>included</a:t>
            </a:r>
            <a:r>
              <a:rPr sz="800" spc="-20">
                <a:solidFill>
                  <a:srgbClr val="231F20"/>
                </a:solidFill>
                <a:latin typeface="Arial"/>
                <a:cs typeface="Arial"/>
              </a:rPr>
              <a:t> </a:t>
            </a:r>
            <a:r>
              <a:rPr sz="800">
                <a:solidFill>
                  <a:srgbClr val="231F20"/>
                </a:solidFill>
                <a:latin typeface="Arial"/>
                <a:cs typeface="Arial"/>
              </a:rPr>
              <a:t>solely</a:t>
            </a:r>
            <a:r>
              <a:rPr sz="800" spc="-20">
                <a:solidFill>
                  <a:srgbClr val="231F20"/>
                </a:solidFill>
                <a:latin typeface="Arial"/>
                <a:cs typeface="Arial"/>
              </a:rPr>
              <a:t> </a:t>
            </a:r>
            <a:r>
              <a:rPr sz="800" spc="-25">
                <a:solidFill>
                  <a:srgbClr val="231F20"/>
                </a:solidFill>
                <a:latin typeface="Arial"/>
                <a:cs typeface="Arial"/>
              </a:rPr>
              <a:t>for</a:t>
            </a:r>
            <a:r>
              <a:rPr sz="800">
                <a:solidFill>
                  <a:srgbClr val="231F20"/>
                </a:solidFill>
                <a:latin typeface="Arial"/>
                <a:cs typeface="Arial"/>
              </a:rPr>
              <a:t> illustrative</a:t>
            </a:r>
            <a:r>
              <a:rPr sz="800" spc="-20">
                <a:solidFill>
                  <a:srgbClr val="231F20"/>
                </a:solidFill>
                <a:latin typeface="Arial"/>
                <a:cs typeface="Arial"/>
              </a:rPr>
              <a:t> </a:t>
            </a:r>
            <a:r>
              <a:rPr sz="800">
                <a:solidFill>
                  <a:srgbClr val="231F20"/>
                </a:solidFill>
                <a:latin typeface="Arial"/>
                <a:cs typeface="Arial"/>
              </a:rPr>
              <a:t>purposes.</a:t>
            </a:r>
            <a:r>
              <a:rPr sz="800" spc="-10">
                <a:solidFill>
                  <a:srgbClr val="231F20"/>
                </a:solidFill>
                <a:latin typeface="Arial"/>
                <a:cs typeface="Arial"/>
              </a:rPr>
              <a:t> </a:t>
            </a:r>
            <a:r>
              <a:rPr sz="800">
                <a:solidFill>
                  <a:srgbClr val="231F20"/>
                </a:solidFill>
                <a:latin typeface="Arial"/>
                <a:cs typeface="Arial"/>
              </a:rPr>
              <a:t>No</a:t>
            </a:r>
            <a:r>
              <a:rPr sz="800" spc="-10">
                <a:solidFill>
                  <a:srgbClr val="231F20"/>
                </a:solidFill>
                <a:latin typeface="Arial"/>
                <a:cs typeface="Arial"/>
              </a:rPr>
              <a:t> </a:t>
            </a:r>
            <a:r>
              <a:rPr sz="800">
                <a:solidFill>
                  <a:srgbClr val="231F20"/>
                </a:solidFill>
                <a:latin typeface="Arial"/>
                <a:cs typeface="Arial"/>
              </a:rPr>
              <a:t>representations</a:t>
            </a:r>
            <a:r>
              <a:rPr sz="800" spc="-10">
                <a:solidFill>
                  <a:srgbClr val="231F20"/>
                </a:solidFill>
                <a:latin typeface="Arial"/>
                <a:cs typeface="Arial"/>
              </a:rPr>
              <a:t> </a:t>
            </a:r>
            <a:r>
              <a:rPr sz="800">
                <a:solidFill>
                  <a:srgbClr val="231F20"/>
                </a:solidFill>
                <a:latin typeface="Arial"/>
                <a:cs typeface="Arial"/>
              </a:rPr>
              <a:t>are</a:t>
            </a:r>
            <a:r>
              <a:rPr sz="800" spc="-10">
                <a:solidFill>
                  <a:srgbClr val="231F20"/>
                </a:solidFill>
                <a:latin typeface="Arial"/>
                <a:cs typeface="Arial"/>
              </a:rPr>
              <a:t> </a:t>
            </a:r>
            <a:r>
              <a:rPr sz="800">
                <a:solidFill>
                  <a:srgbClr val="231F20"/>
                </a:solidFill>
                <a:latin typeface="Arial"/>
                <a:cs typeface="Arial"/>
              </a:rPr>
              <a:t>made</a:t>
            </a:r>
            <a:r>
              <a:rPr sz="800" spc="-10">
                <a:solidFill>
                  <a:srgbClr val="231F20"/>
                </a:solidFill>
                <a:latin typeface="Arial"/>
                <a:cs typeface="Arial"/>
              </a:rPr>
              <a:t> </a:t>
            </a:r>
            <a:r>
              <a:rPr sz="800">
                <a:solidFill>
                  <a:srgbClr val="231F20"/>
                </a:solidFill>
                <a:latin typeface="Arial"/>
                <a:cs typeface="Arial"/>
              </a:rPr>
              <a:t>as</a:t>
            </a:r>
            <a:r>
              <a:rPr sz="800" spc="-1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accuracy</a:t>
            </a:r>
            <a:r>
              <a:rPr sz="800" spc="-10">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such</a:t>
            </a:r>
            <a:r>
              <a:rPr sz="800" spc="-5">
                <a:solidFill>
                  <a:srgbClr val="231F20"/>
                </a:solidFill>
                <a:latin typeface="Arial"/>
                <a:cs typeface="Arial"/>
              </a:rPr>
              <a:t> </a:t>
            </a:r>
            <a:r>
              <a:rPr sz="800" spc="-10">
                <a:solidFill>
                  <a:srgbClr val="231F20"/>
                </a:solidFill>
                <a:latin typeface="Arial"/>
                <a:cs typeface="Arial"/>
              </a:rPr>
              <a:t>statements, </a:t>
            </a:r>
            <a:r>
              <a:rPr sz="800">
                <a:solidFill>
                  <a:srgbClr val="231F20"/>
                </a:solidFill>
                <a:latin typeface="Arial"/>
                <a:cs typeface="Arial"/>
              </a:rPr>
              <a:t>estimates</a:t>
            </a:r>
            <a:r>
              <a:rPr sz="800" spc="-5">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projections or</a:t>
            </a:r>
            <a:r>
              <a:rPr sz="800" spc="-5">
                <a:solidFill>
                  <a:srgbClr val="231F20"/>
                </a:solidFill>
                <a:latin typeface="Arial"/>
                <a:cs typeface="Arial"/>
              </a:rPr>
              <a:t> </a:t>
            </a:r>
            <a:r>
              <a:rPr sz="800">
                <a:solidFill>
                  <a:srgbClr val="231F20"/>
                </a:solidFill>
                <a:latin typeface="Arial"/>
                <a:cs typeface="Arial"/>
              </a:rPr>
              <a:t>with</a:t>
            </a:r>
            <a:r>
              <a:rPr sz="800" spc="-5">
                <a:solidFill>
                  <a:srgbClr val="231F20"/>
                </a:solidFill>
                <a:latin typeface="Arial"/>
                <a:cs typeface="Arial"/>
              </a:rPr>
              <a:t> </a:t>
            </a:r>
            <a:r>
              <a:rPr sz="800">
                <a:solidFill>
                  <a:srgbClr val="231F20"/>
                </a:solidFill>
                <a:latin typeface="Arial"/>
                <a:cs typeface="Arial"/>
              </a:rPr>
              <a:t>respect to</a:t>
            </a:r>
            <a:r>
              <a:rPr sz="800" spc="-5">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other materials</a:t>
            </a:r>
            <a:r>
              <a:rPr sz="800" spc="-5">
                <a:solidFill>
                  <a:srgbClr val="231F20"/>
                </a:solidFill>
                <a:latin typeface="Arial"/>
                <a:cs typeface="Arial"/>
              </a:rPr>
              <a:t> </a:t>
            </a:r>
            <a:r>
              <a:rPr sz="800">
                <a:solidFill>
                  <a:srgbClr val="231F20"/>
                </a:solidFill>
                <a:latin typeface="Arial"/>
                <a:cs typeface="Arial"/>
              </a:rPr>
              <a:t>herein.</a:t>
            </a:r>
            <a:r>
              <a:rPr sz="800" spc="-50">
                <a:solidFill>
                  <a:srgbClr val="231F20"/>
                </a:solidFill>
                <a:latin typeface="Arial"/>
                <a:cs typeface="Arial"/>
              </a:rPr>
              <a:t> </a:t>
            </a:r>
            <a:r>
              <a:rPr sz="800">
                <a:solidFill>
                  <a:srgbClr val="231F20"/>
                </a:solidFill>
                <a:latin typeface="Arial"/>
                <a:cs typeface="Arial"/>
              </a:rPr>
              <a:t>Actual results</a:t>
            </a:r>
            <a:r>
              <a:rPr sz="800" spc="-5">
                <a:solidFill>
                  <a:srgbClr val="231F20"/>
                </a:solidFill>
                <a:latin typeface="Arial"/>
                <a:cs typeface="Arial"/>
              </a:rPr>
              <a:t> </a:t>
            </a:r>
            <a:r>
              <a:rPr sz="800">
                <a:solidFill>
                  <a:srgbClr val="231F20"/>
                </a:solidFill>
                <a:latin typeface="Arial"/>
                <a:cs typeface="Arial"/>
              </a:rPr>
              <a:t>may </a:t>
            </a:r>
            <a:r>
              <a:rPr sz="800" spc="-20">
                <a:solidFill>
                  <a:srgbClr val="231F20"/>
                </a:solidFill>
                <a:latin typeface="Arial"/>
                <a:cs typeface="Arial"/>
              </a:rPr>
              <a:t>vary </a:t>
            </a:r>
            <a:r>
              <a:rPr sz="800">
                <a:solidFill>
                  <a:srgbClr val="231F20"/>
                </a:solidFill>
                <a:latin typeface="Arial"/>
                <a:cs typeface="Arial"/>
              </a:rPr>
              <a:t>from</a:t>
            </a:r>
            <a:r>
              <a:rPr sz="800" spc="-20">
                <a:solidFill>
                  <a:srgbClr val="231F20"/>
                </a:solidFill>
                <a:latin typeface="Arial"/>
                <a:cs typeface="Arial"/>
              </a:rPr>
              <a:t> </a:t>
            </a:r>
            <a:r>
              <a:rPr sz="800">
                <a:solidFill>
                  <a:srgbClr val="231F20"/>
                </a:solidFill>
                <a:latin typeface="Arial"/>
                <a:cs typeface="Arial"/>
              </a:rPr>
              <a:t>the</a:t>
            </a:r>
            <a:r>
              <a:rPr sz="800" spc="-20">
                <a:solidFill>
                  <a:srgbClr val="231F20"/>
                </a:solidFill>
                <a:latin typeface="Arial"/>
                <a:cs typeface="Arial"/>
              </a:rPr>
              <a:t> </a:t>
            </a:r>
            <a:r>
              <a:rPr sz="800">
                <a:solidFill>
                  <a:srgbClr val="231F20"/>
                </a:solidFill>
                <a:latin typeface="Arial"/>
                <a:cs typeface="Arial"/>
              </a:rPr>
              <a:t>projected</a:t>
            </a:r>
            <a:r>
              <a:rPr sz="800" spc="-15">
                <a:solidFill>
                  <a:srgbClr val="231F20"/>
                </a:solidFill>
                <a:latin typeface="Arial"/>
                <a:cs typeface="Arial"/>
              </a:rPr>
              <a:t> </a:t>
            </a:r>
            <a:r>
              <a:rPr sz="800">
                <a:solidFill>
                  <a:srgbClr val="231F20"/>
                </a:solidFill>
                <a:latin typeface="Arial"/>
                <a:cs typeface="Arial"/>
              </a:rPr>
              <a:t>results</a:t>
            </a:r>
            <a:r>
              <a:rPr sz="800" spc="-20">
                <a:solidFill>
                  <a:srgbClr val="231F20"/>
                </a:solidFill>
                <a:latin typeface="Arial"/>
                <a:cs typeface="Arial"/>
              </a:rPr>
              <a:t> </a:t>
            </a:r>
            <a:r>
              <a:rPr sz="800">
                <a:solidFill>
                  <a:srgbClr val="231F20"/>
                </a:solidFill>
                <a:latin typeface="Arial"/>
                <a:cs typeface="Arial"/>
              </a:rPr>
              <a:t>contained</a:t>
            </a:r>
            <a:r>
              <a:rPr sz="800" spc="-15">
                <a:solidFill>
                  <a:srgbClr val="231F20"/>
                </a:solidFill>
                <a:latin typeface="Arial"/>
                <a:cs typeface="Arial"/>
              </a:rPr>
              <a:t> </a:t>
            </a:r>
            <a:r>
              <a:rPr sz="800" spc="-10">
                <a:solidFill>
                  <a:srgbClr val="231F20"/>
                </a:solidFill>
                <a:latin typeface="Arial"/>
                <a:cs typeface="Arial"/>
              </a:rPr>
              <a:t>herein.</a:t>
            </a:r>
            <a:endParaRPr sz="800">
              <a:latin typeface="Arial"/>
              <a:cs typeface="Arial"/>
            </a:endParaRPr>
          </a:p>
          <a:p>
            <a:pPr>
              <a:lnSpc>
                <a:spcPct val="100000"/>
              </a:lnSpc>
              <a:spcBef>
                <a:spcPts val="20"/>
              </a:spcBef>
            </a:pPr>
            <a:endParaRPr sz="850">
              <a:latin typeface="Arial"/>
              <a:cs typeface="Arial"/>
            </a:endParaRPr>
          </a:p>
          <a:p>
            <a:pPr marL="12700" marR="38100">
              <a:lnSpc>
                <a:spcPct val="104200"/>
              </a:lnSpc>
            </a:pPr>
            <a:r>
              <a:rPr lang="en-GB" sz="800" spc="-10">
                <a:solidFill>
                  <a:srgbClr val="231F20"/>
                </a:solidFill>
                <a:latin typeface="Arial"/>
                <a:cs typeface="Arial"/>
              </a:rPr>
              <a:t>Any Notes issued by Peabody Group</a:t>
            </a:r>
            <a:r>
              <a:rPr sz="800" spc="-10">
                <a:solidFill>
                  <a:srgbClr val="231F20"/>
                </a:solidFill>
                <a:latin typeface="Arial"/>
                <a:cs typeface="Arial"/>
              </a:rPr>
              <a:t> </a:t>
            </a:r>
            <a:r>
              <a:rPr sz="800">
                <a:solidFill>
                  <a:srgbClr val="231F20"/>
                </a:solidFill>
                <a:latin typeface="Arial"/>
                <a:cs typeface="Arial"/>
              </a:rPr>
              <a:t>have</a:t>
            </a:r>
            <a:r>
              <a:rPr sz="800" spc="-5">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been</a:t>
            </a:r>
            <a:r>
              <a:rPr sz="800" spc="-5">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will</a:t>
            </a:r>
            <a:r>
              <a:rPr sz="800" spc="-10">
                <a:solidFill>
                  <a:srgbClr val="231F20"/>
                </a:solidFill>
                <a:latin typeface="Arial"/>
                <a:cs typeface="Arial"/>
              </a:rPr>
              <a:t> </a:t>
            </a:r>
            <a:r>
              <a:rPr sz="800">
                <a:solidFill>
                  <a:srgbClr val="231F20"/>
                </a:solidFill>
                <a:latin typeface="Arial"/>
                <a:cs typeface="Arial"/>
              </a:rPr>
              <a:t>not</a:t>
            </a:r>
            <a:r>
              <a:rPr sz="800" spc="-5">
                <a:solidFill>
                  <a:srgbClr val="231F20"/>
                </a:solidFill>
                <a:latin typeface="Arial"/>
                <a:cs typeface="Arial"/>
              </a:rPr>
              <a:t> </a:t>
            </a:r>
            <a:r>
              <a:rPr sz="800">
                <a:solidFill>
                  <a:srgbClr val="231F20"/>
                </a:solidFill>
                <a:latin typeface="Arial"/>
                <a:cs typeface="Arial"/>
              </a:rPr>
              <a:t>be</a:t>
            </a:r>
            <a:r>
              <a:rPr sz="800" spc="-10">
                <a:solidFill>
                  <a:srgbClr val="231F20"/>
                </a:solidFill>
                <a:latin typeface="Arial"/>
                <a:cs typeface="Arial"/>
              </a:rPr>
              <a:t> </a:t>
            </a:r>
            <a:r>
              <a:rPr sz="800">
                <a:solidFill>
                  <a:srgbClr val="231F20"/>
                </a:solidFill>
                <a:latin typeface="Arial"/>
                <a:cs typeface="Arial"/>
              </a:rPr>
              <a:t>registered</a:t>
            </a:r>
            <a:r>
              <a:rPr sz="800" spc="-5">
                <a:solidFill>
                  <a:srgbClr val="231F20"/>
                </a:solidFill>
                <a:latin typeface="Arial"/>
                <a:cs typeface="Arial"/>
              </a:rPr>
              <a:t> </a:t>
            </a:r>
            <a:r>
              <a:rPr sz="800">
                <a:solidFill>
                  <a:srgbClr val="231F20"/>
                </a:solidFill>
                <a:latin typeface="Arial"/>
                <a:cs typeface="Arial"/>
              </a:rPr>
              <a:t>under</a:t>
            </a:r>
            <a:r>
              <a:rPr sz="800" spc="-10">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U.S.</a:t>
            </a:r>
            <a:r>
              <a:rPr sz="800" spc="-10">
                <a:solidFill>
                  <a:srgbClr val="231F20"/>
                </a:solidFill>
                <a:latin typeface="Arial"/>
                <a:cs typeface="Arial"/>
              </a:rPr>
              <a:t> </a:t>
            </a:r>
            <a:r>
              <a:rPr sz="800">
                <a:solidFill>
                  <a:srgbClr val="231F20"/>
                </a:solidFill>
                <a:latin typeface="Arial"/>
                <a:cs typeface="Arial"/>
              </a:rPr>
              <a:t>Securities</a:t>
            </a:r>
            <a:r>
              <a:rPr sz="800" spc="-50">
                <a:solidFill>
                  <a:srgbClr val="231F20"/>
                </a:solidFill>
                <a:latin typeface="Arial"/>
                <a:cs typeface="Arial"/>
              </a:rPr>
              <a:t> </a:t>
            </a:r>
            <a:r>
              <a:rPr sz="800">
                <a:solidFill>
                  <a:srgbClr val="231F20"/>
                </a:solidFill>
                <a:latin typeface="Arial"/>
                <a:cs typeface="Arial"/>
              </a:rPr>
              <a:t>Act</a:t>
            </a:r>
            <a:r>
              <a:rPr sz="800" spc="-10">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spc="-10">
                <a:solidFill>
                  <a:srgbClr val="231F20"/>
                </a:solidFill>
                <a:latin typeface="Arial"/>
                <a:cs typeface="Arial"/>
              </a:rPr>
              <a:t>1933,</a:t>
            </a:r>
            <a:r>
              <a:rPr sz="800" spc="500">
                <a:solidFill>
                  <a:srgbClr val="231F20"/>
                </a:solidFill>
                <a:latin typeface="Arial"/>
                <a:cs typeface="Arial"/>
              </a:rPr>
              <a:t> </a:t>
            </a:r>
            <a:r>
              <a:rPr sz="800">
                <a:solidFill>
                  <a:srgbClr val="231F20"/>
                </a:solidFill>
                <a:latin typeface="Arial"/>
                <a:cs typeface="Arial"/>
              </a:rPr>
              <a:t>as</a:t>
            </a:r>
            <a:r>
              <a:rPr sz="800" spc="-10">
                <a:solidFill>
                  <a:srgbClr val="231F20"/>
                </a:solidFill>
                <a:latin typeface="Arial"/>
                <a:cs typeface="Arial"/>
              </a:rPr>
              <a:t> </a:t>
            </a:r>
            <a:r>
              <a:rPr sz="800">
                <a:solidFill>
                  <a:srgbClr val="231F20"/>
                </a:solidFill>
                <a:latin typeface="Arial"/>
                <a:cs typeface="Arial"/>
              </a:rPr>
              <a:t>amended</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Securities</a:t>
            </a:r>
            <a:r>
              <a:rPr sz="800" spc="-50">
                <a:solidFill>
                  <a:srgbClr val="231F20"/>
                </a:solidFill>
                <a:latin typeface="Arial"/>
                <a:cs typeface="Arial"/>
              </a:rPr>
              <a:t> </a:t>
            </a:r>
            <a:r>
              <a:rPr sz="800">
                <a:solidFill>
                  <a:srgbClr val="231F20"/>
                </a:solidFill>
                <a:latin typeface="Arial"/>
                <a:cs typeface="Arial"/>
              </a:rPr>
              <a:t>Act),</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laws</a:t>
            </a:r>
            <a:r>
              <a:rPr sz="800" spc="-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state</a:t>
            </a:r>
            <a:r>
              <a:rPr sz="800" spc="-10">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other</a:t>
            </a:r>
            <a:r>
              <a:rPr sz="800" spc="-10">
                <a:solidFill>
                  <a:srgbClr val="231F20"/>
                </a:solidFill>
                <a:latin typeface="Arial"/>
                <a:cs typeface="Arial"/>
              </a:rPr>
              <a:t> </a:t>
            </a:r>
            <a:r>
              <a:rPr sz="800">
                <a:solidFill>
                  <a:srgbClr val="231F20"/>
                </a:solidFill>
                <a:latin typeface="Arial"/>
                <a:cs typeface="Arial"/>
              </a:rPr>
              <a:t>jurisdiction</a:t>
            </a:r>
            <a:r>
              <a:rPr sz="800" spc="-10">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spc="-10">
                <a:solidFill>
                  <a:srgbClr val="231F20"/>
                </a:solidFill>
                <a:latin typeface="Arial"/>
                <a:cs typeface="Arial"/>
              </a:rPr>
              <a:t>United </a:t>
            </a:r>
            <a:r>
              <a:rPr sz="800">
                <a:solidFill>
                  <a:srgbClr val="231F20"/>
                </a:solidFill>
                <a:latin typeface="Arial"/>
                <a:cs typeface="Arial"/>
              </a:rPr>
              <a:t>States,</a:t>
            </a:r>
            <a:r>
              <a:rPr sz="800" spc="-10">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may</a:t>
            </a:r>
            <a:r>
              <a:rPr sz="800" spc="-5">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be</a:t>
            </a:r>
            <a:r>
              <a:rPr sz="800" spc="-5">
                <a:solidFill>
                  <a:srgbClr val="231F20"/>
                </a:solidFill>
                <a:latin typeface="Arial"/>
                <a:cs typeface="Arial"/>
              </a:rPr>
              <a:t> </a:t>
            </a:r>
            <a:r>
              <a:rPr sz="800">
                <a:solidFill>
                  <a:srgbClr val="231F20"/>
                </a:solidFill>
                <a:latin typeface="Arial"/>
                <a:cs typeface="Arial"/>
              </a:rPr>
              <a:t>offered</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sold</a:t>
            </a:r>
            <a:r>
              <a:rPr sz="800" spc="-5">
                <a:solidFill>
                  <a:srgbClr val="231F20"/>
                </a:solidFill>
                <a:latin typeface="Arial"/>
                <a:cs typeface="Arial"/>
              </a:rPr>
              <a:t> </a:t>
            </a:r>
            <a:r>
              <a:rPr sz="800">
                <a:solidFill>
                  <a:srgbClr val="231F20"/>
                </a:solidFill>
                <a:latin typeface="Arial"/>
                <a:cs typeface="Arial"/>
              </a:rPr>
              <a:t>within</a:t>
            </a:r>
            <a:r>
              <a:rPr sz="800" spc="-10">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United</a:t>
            </a:r>
            <a:r>
              <a:rPr sz="800" spc="-10">
                <a:solidFill>
                  <a:srgbClr val="231F20"/>
                </a:solidFill>
                <a:latin typeface="Arial"/>
                <a:cs typeface="Arial"/>
              </a:rPr>
              <a:t> </a:t>
            </a:r>
            <a:r>
              <a:rPr sz="800">
                <a:solidFill>
                  <a:srgbClr val="231F20"/>
                </a:solidFill>
                <a:latin typeface="Arial"/>
                <a:cs typeface="Arial"/>
              </a:rPr>
              <a:t>States,</a:t>
            </a:r>
            <a:r>
              <a:rPr sz="800" spc="-10">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for</a:t>
            </a:r>
            <a:r>
              <a:rPr sz="800" spc="-10">
                <a:solidFill>
                  <a:srgbClr val="231F20"/>
                </a:solidFill>
                <a:latin typeface="Arial"/>
                <a:cs typeface="Arial"/>
              </a:rPr>
              <a:t> </a:t>
            </a:r>
            <a:r>
              <a:rPr sz="800">
                <a:solidFill>
                  <a:srgbClr val="231F20"/>
                </a:solidFill>
                <a:latin typeface="Arial"/>
                <a:cs typeface="Arial"/>
              </a:rPr>
              <a:t>the</a:t>
            </a:r>
            <a:r>
              <a:rPr sz="800" spc="-5">
                <a:solidFill>
                  <a:srgbClr val="231F20"/>
                </a:solidFill>
                <a:latin typeface="Arial"/>
                <a:cs typeface="Arial"/>
              </a:rPr>
              <a:t> </a:t>
            </a:r>
            <a:r>
              <a:rPr sz="800">
                <a:solidFill>
                  <a:srgbClr val="231F20"/>
                </a:solidFill>
                <a:latin typeface="Arial"/>
                <a:cs typeface="Arial"/>
              </a:rPr>
              <a:t>account</a:t>
            </a:r>
            <a:r>
              <a:rPr sz="800" spc="-10">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spc="-10">
                <a:solidFill>
                  <a:srgbClr val="231F20"/>
                </a:solidFill>
                <a:latin typeface="Arial"/>
                <a:cs typeface="Arial"/>
              </a:rPr>
              <a:t>benefit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U.S.</a:t>
            </a:r>
            <a:r>
              <a:rPr sz="800" spc="-10">
                <a:solidFill>
                  <a:srgbClr val="231F20"/>
                </a:solidFill>
                <a:latin typeface="Arial"/>
                <a:cs typeface="Arial"/>
              </a:rPr>
              <a:t> </a:t>
            </a:r>
            <a:r>
              <a:rPr sz="800">
                <a:solidFill>
                  <a:srgbClr val="231F20"/>
                </a:solidFill>
                <a:latin typeface="Arial"/>
                <a:cs typeface="Arial"/>
              </a:rPr>
              <a:t>Persons</a:t>
            </a:r>
            <a:r>
              <a:rPr sz="800" spc="-5">
                <a:solidFill>
                  <a:srgbClr val="231F20"/>
                </a:solidFill>
                <a:latin typeface="Arial"/>
                <a:cs typeface="Arial"/>
              </a:rPr>
              <a:t> </a:t>
            </a:r>
            <a:r>
              <a:rPr sz="800">
                <a:solidFill>
                  <a:srgbClr val="231F20"/>
                </a:solidFill>
                <a:latin typeface="Arial"/>
                <a:cs typeface="Arial"/>
              </a:rPr>
              <a:t>(as</a:t>
            </a:r>
            <a:r>
              <a:rPr sz="800" spc="-10">
                <a:solidFill>
                  <a:srgbClr val="231F20"/>
                </a:solidFill>
                <a:latin typeface="Arial"/>
                <a:cs typeface="Arial"/>
              </a:rPr>
              <a:t> </a:t>
            </a:r>
            <a:r>
              <a:rPr sz="800">
                <a:solidFill>
                  <a:srgbClr val="231F20"/>
                </a:solidFill>
                <a:latin typeface="Arial"/>
                <a:cs typeface="Arial"/>
              </a:rPr>
              <a:t>such</a:t>
            </a:r>
            <a:r>
              <a:rPr sz="800" spc="-10">
                <a:solidFill>
                  <a:srgbClr val="231F20"/>
                </a:solidFill>
                <a:latin typeface="Arial"/>
                <a:cs typeface="Arial"/>
              </a:rPr>
              <a:t> </a:t>
            </a:r>
            <a:r>
              <a:rPr sz="800">
                <a:solidFill>
                  <a:srgbClr val="231F20"/>
                </a:solidFill>
                <a:latin typeface="Arial"/>
                <a:cs typeface="Arial"/>
              </a:rPr>
              <a:t>terms</a:t>
            </a:r>
            <a:r>
              <a:rPr sz="800" spc="-5">
                <a:solidFill>
                  <a:srgbClr val="231F20"/>
                </a:solidFill>
                <a:latin typeface="Arial"/>
                <a:cs typeface="Arial"/>
              </a:rPr>
              <a:t> </a:t>
            </a:r>
            <a:r>
              <a:rPr sz="800">
                <a:solidFill>
                  <a:srgbClr val="231F20"/>
                </a:solidFill>
                <a:latin typeface="Arial"/>
                <a:cs typeface="Arial"/>
              </a:rPr>
              <a:t>are</a:t>
            </a:r>
            <a:r>
              <a:rPr sz="800" spc="-10">
                <a:solidFill>
                  <a:srgbClr val="231F20"/>
                </a:solidFill>
                <a:latin typeface="Arial"/>
                <a:cs typeface="Arial"/>
              </a:rPr>
              <a:t> </a:t>
            </a:r>
            <a:r>
              <a:rPr sz="800">
                <a:solidFill>
                  <a:srgbClr val="231F20"/>
                </a:solidFill>
                <a:latin typeface="Arial"/>
                <a:cs typeface="Arial"/>
              </a:rPr>
              <a:t>defined</a:t>
            </a:r>
            <a:r>
              <a:rPr sz="800" spc="-10">
                <a:solidFill>
                  <a:srgbClr val="231F20"/>
                </a:solidFill>
                <a:latin typeface="Arial"/>
                <a:cs typeface="Arial"/>
              </a:rPr>
              <a:t> </a:t>
            </a:r>
            <a:r>
              <a:rPr sz="800">
                <a:solidFill>
                  <a:srgbClr val="231F20"/>
                </a:solidFill>
                <a:latin typeface="Arial"/>
                <a:cs typeface="Arial"/>
              </a:rPr>
              <a:t>in</a:t>
            </a:r>
            <a:r>
              <a:rPr sz="800" spc="-5">
                <a:solidFill>
                  <a:srgbClr val="231F20"/>
                </a:solidFill>
                <a:latin typeface="Arial"/>
                <a:cs typeface="Arial"/>
              </a:rPr>
              <a:t> </a:t>
            </a:r>
            <a:r>
              <a:rPr sz="800">
                <a:solidFill>
                  <a:srgbClr val="231F20"/>
                </a:solidFill>
                <a:latin typeface="Arial"/>
                <a:cs typeface="Arial"/>
              </a:rPr>
              <a:t>Regulation</a:t>
            </a:r>
            <a:r>
              <a:rPr sz="800" spc="-10">
                <a:solidFill>
                  <a:srgbClr val="231F20"/>
                </a:solidFill>
                <a:latin typeface="Arial"/>
                <a:cs typeface="Arial"/>
              </a:rPr>
              <a:t> </a:t>
            </a:r>
            <a:r>
              <a:rPr sz="800">
                <a:solidFill>
                  <a:srgbClr val="231F20"/>
                </a:solidFill>
                <a:latin typeface="Arial"/>
                <a:cs typeface="Arial"/>
              </a:rPr>
              <a:t>S</a:t>
            </a:r>
            <a:r>
              <a:rPr sz="800" spc="-10">
                <a:solidFill>
                  <a:srgbClr val="231F20"/>
                </a:solidFill>
                <a:latin typeface="Arial"/>
                <a:cs typeface="Arial"/>
              </a:rPr>
              <a:t> </a:t>
            </a:r>
            <a:r>
              <a:rPr sz="800">
                <a:solidFill>
                  <a:srgbClr val="231F20"/>
                </a:solidFill>
                <a:latin typeface="Arial"/>
                <a:cs typeface="Arial"/>
              </a:rPr>
              <a:t>under</a:t>
            </a:r>
            <a:r>
              <a:rPr sz="800" spc="-5">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Securities</a:t>
            </a:r>
            <a:r>
              <a:rPr sz="800" spc="-50">
                <a:solidFill>
                  <a:srgbClr val="231F20"/>
                </a:solidFill>
                <a:latin typeface="Arial"/>
                <a:cs typeface="Arial"/>
              </a:rPr>
              <a:t> </a:t>
            </a:r>
            <a:r>
              <a:rPr sz="800" spc="-10">
                <a:solidFill>
                  <a:srgbClr val="231F20"/>
                </a:solidFill>
                <a:latin typeface="Arial"/>
                <a:cs typeface="Arial"/>
              </a:rPr>
              <a:t>Act),</a:t>
            </a:r>
            <a:r>
              <a:rPr sz="800" spc="500">
                <a:solidFill>
                  <a:srgbClr val="231F20"/>
                </a:solidFill>
                <a:latin typeface="Arial"/>
                <a:cs typeface="Arial"/>
              </a:rPr>
              <a:t> </a:t>
            </a:r>
            <a:r>
              <a:rPr sz="800">
                <a:solidFill>
                  <a:srgbClr val="231F20"/>
                </a:solidFill>
                <a:latin typeface="Arial"/>
                <a:cs typeface="Arial"/>
              </a:rPr>
              <a:t>absent</a:t>
            </a:r>
            <a:r>
              <a:rPr sz="800" spc="-15">
                <a:solidFill>
                  <a:srgbClr val="231F20"/>
                </a:solidFill>
                <a:latin typeface="Arial"/>
                <a:cs typeface="Arial"/>
              </a:rPr>
              <a:t> </a:t>
            </a:r>
            <a:r>
              <a:rPr sz="800">
                <a:solidFill>
                  <a:srgbClr val="231F20"/>
                </a:solidFill>
                <a:latin typeface="Arial"/>
                <a:cs typeface="Arial"/>
              </a:rPr>
              <a:t>registration</a:t>
            </a:r>
            <a:r>
              <a:rPr sz="800" spc="-10">
                <a:solidFill>
                  <a:srgbClr val="231F20"/>
                </a:solidFill>
                <a:latin typeface="Arial"/>
                <a:cs typeface="Arial"/>
              </a:rPr>
              <a:t> </a:t>
            </a:r>
            <a:r>
              <a:rPr sz="800">
                <a:solidFill>
                  <a:srgbClr val="231F20"/>
                </a:solidFill>
                <a:latin typeface="Arial"/>
                <a:cs typeface="Arial"/>
              </a:rPr>
              <a:t>or</a:t>
            </a:r>
            <a:r>
              <a:rPr sz="800" spc="-15">
                <a:solidFill>
                  <a:srgbClr val="231F20"/>
                </a:solidFill>
                <a:latin typeface="Arial"/>
                <a:cs typeface="Arial"/>
              </a:rPr>
              <a:t> </a:t>
            </a:r>
            <a:r>
              <a:rPr sz="800">
                <a:solidFill>
                  <a:srgbClr val="231F20"/>
                </a:solidFill>
                <a:latin typeface="Arial"/>
                <a:cs typeface="Arial"/>
              </a:rPr>
              <a:t>an</a:t>
            </a:r>
            <a:r>
              <a:rPr sz="800" spc="-10">
                <a:solidFill>
                  <a:srgbClr val="231F20"/>
                </a:solidFill>
                <a:latin typeface="Arial"/>
                <a:cs typeface="Arial"/>
              </a:rPr>
              <a:t> </a:t>
            </a:r>
            <a:r>
              <a:rPr sz="800">
                <a:solidFill>
                  <a:srgbClr val="231F20"/>
                </a:solidFill>
                <a:latin typeface="Arial"/>
                <a:cs typeface="Arial"/>
              </a:rPr>
              <a:t>exemption</a:t>
            </a:r>
            <a:r>
              <a:rPr sz="800" spc="-10">
                <a:solidFill>
                  <a:srgbClr val="231F20"/>
                </a:solidFill>
                <a:latin typeface="Arial"/>
                <a:cs typeface="Arial"/>
              </a:rPr>
              <a:t> </a:t>
            </a:r>
            <a:r>
              <a:rPr sz="800">
                <a:solidFill>
                  <a:srgbClr val="231F20"/>
                </a:solidFill>
                <a:latin typeface="Arial"/>
                <a:cs typeface="Arial"/>
              </a:rPr>
              <a:t>from,</a:t>
            </a:r>
            <a:r>
              <a:rPr sz="800" spc="-1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in</a:t>
            </a:r>
            <a:r>
              <a:rPr sz="800" spc="-10">
                <a:solidFill>
                  <a:srgbClr val="231F20"/>
                </a:solidFill>
                <a:latin typeface="Arial"/>
                <a:cs typeface="Arial"/>
              </a:rPr>
              <a:t> </a:t>
            </a:r>
            <a:r>
              <a:rPr sz="800">
                <a:solidFill>
                  <a:srgbClr val="231F20"/>
                </a:solidFill>
                <a:latin typeface="Arial"/>
                <a:cs typeface="Arial"/>
              </a:rPr>
              <a:t>a</a:t>
            </a:r>
            <a:r>
              <a:rPr sz="800" spc="-15">
                <a:solidFill>
                  <a:srgbClr val="231F20"/>
                </a:solidFill>
                <a:latin typeface="Arial"/>
                <a:cs typeface="Arial"/>
              </a:rPr>
              <a:t> </a:t>
            </a:r>
            <a:r>
              <a:rPr sz="800">
                <a:solidFill>
                  <a:srgbClr val="231F20"/>
                </a:solidFill>
                <a:latin typeface="Arial"/>
                <a:cs typeface="Arial"/>
              </a:rPr>
              <a:t>transaction</a:t>
            </a:r>
            <a:r>
              <a:rPr sz="800" spc="-10">
                <a:solidFill>
                  <a:srgbClr val="231F20"/>
                </a:solidFill>
                <a:latin typeface="Arial"/>
                <a:cs typeface="Arial"/>
              </a:rPr>
              <a:t> </a:t>
            </a:r>
            <a:r>
              <a:rPr sz="800">
                <a:solidFill>
                  <a:srgbClr val="231F20"/>
                </a:solidFill>
                <a:latin typeface="Arial"/>
                <a:cs typeface="Arial"/>
              </a:rPr>
              <a:t>not</a:t>
            </a:r>
            <a:r>
              <a:rPr sz="800" spc="-10">
                <a:solidFill>
                  <a:srgbClr val="231F20"/>
                </a:solidFill>
                <a:latin typeface="Arial"/>
                <a:cs typeface="Arial"/>
              </a:rPr>
              <a:t> </a:t>
            </a:r>
            <a:r>
              <a:rPr sz="800">
                <a:solidFill>
                  <a:srgbClr val="231F20"/>
                </a:solidFill>
                <a:latin typeface="Arial"/>
                <a:cs typeface="Arial"/>
              </a:rPr>
              <a:t>subject</a:t>
            </a:r>
            <a:r>
              <a:rPr sz="800" spc="-15">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registration </a:t>
            </a:r>
            <a:r>
              <a:rPr sz="800">
                <a:solidFill>
                  <a:srgbClr val="231F20"/>
                </a:solidFill>
                <a:latin typeface="Arial"/>
                <a:cs typeface="Arial"/>
              </a:rPr>
              <a:t>requirements</a:t>
            </a:r>
            <a:r>
              <a:rPr sz="800" spc="-15">
                <a:solidFill>
                  <a:srgbClr val="231F20"/>
                </a:solidFill>
                <a:latin typeface="Arial"/>
                <a:cs typeface="Arial"/>
              </a:rPr>
              <a:t> </a:t>
            </a:r>
            <a:r>
              <a:rPr sz="800">
                <a:solidFill>
                  <a:srgbClr val="231F20"/>
                </a:solidFill>
                <a:latin typeface="Arial"/>
                <a:cs typeface="Arial"/>
              </a:rPr>
              <a:t>of</a:t>
            </a:r>
            <a:r>
              <a:rPr sz="800" spc="-10">
                <a:solidFill>
                  <a:srgbClr val="231F20"/>
                </a:solidFill>
                <a:latin typeface="Arial"/>
                <a:cs typeface="Arial"/>
              </a:rPr>
              <a:t> </a:t>
            </a:r>
            <a:r>
              <a:rPr sz="800">
                <a:solidFill>
                  <a:srgbClr val="231F20"/>
                </a:solidFill>
                <a:latin typeface="Arial"/>
                <a:cs typeface="Arial"/>
              </a:rPr>
              <a:t>the</a:t>
            </a:r>
            <a:r>
              <a:rPr sz="800" spc="-15">
                <a:solidFill>
                  <a:srgbClr val="231F20"/>
                </a:solidFill>
                <a:latin typeface="Arial"/>
                <a:cs typeface="Arial"/>
              </a:rPr>
              <a:t> </a:t>
            </a:r>
            <a:r>
              <a:rPr sz="800">
                <a:solidFill>
                  <a:srgbClr val="231F20"/>
                </a:solidFill>
                <a:latin typeface="Arial"/>
                <a:cs typeface="Arial"/>
              </a:rPr>
              <a:t>Securities</a:t>
            </a:r>
            <a:r>
              <a:rPr sz="800" spc="-55">
                <a:solidFill>
                  <a:srgbClr val="231F20"/>
                </a:solidFill>
                <a:latin typeface="Arial"/>
                <a:cs typeface="Arial"/>
              </a:rPr>
              <a:t> </a:t>
            </a:r>
            <a:r>
              <a:rPr sz="800">
                <a:solidFill>
                  <a:srgbClr val="231F20"/>
                </a:solidFill>
                <a:latin typeface="Arial"/>
                <a:cs typeface="Arial"/>
              </a:rPr>
              <a:t>Act</a:t>
            </a:r>
            <a:r>
              <a:rPr sz="800" spc="-10">
                <a:solidFill>
                  <a:srgbClr val="231F20"/>
                </a:solidFill>
                <a:latin typeface="Arial"/>
                <a:cs typeface="Arial"/>
              </a:rPr>
              <a:t> </a:t>
            </a:r>
            <a:r>
              <a:rPr sz="800">
                <a:solidFill>
                  <a:srgbClr val="231F20"/>
                </a:solidFill>
                <a:latin typeface="Arial"/>
                <a:cs typeface="Arial"/>
              </a:rPr>
              <a:t>and</a:t>
            </a:r>
            <a:r>
              <a:rPr sz="800" spc="-15">
                <a:solidFill>
                  <a:srgbClr val="231F20"/>
                </a:solidFill>
                <a:latin typeface="Arial"/>
                <a:cs typeface="Arial"/>
              </a:rPr>
              <a:t> </a:t>
            </a:r>
            <a:r>
              <a:rPr sz="800">
                <a:solidFill>
                  <a:srgbClr val="231F20"/>
                </a:solidFill>
                <a:latin typeface="Arial"/>
                <a:cs typeface="Arial"/>
              </a:rPr>
              <a:t>applicable</a:t>
            </a:r>
            <a:r>
              <a:rPr sz="800" spc="-10">
                <a:solidFill>
                  <a:srgbClr val="231F20"/>
                </a:solidFill>
                <a:latin typeface="Arial"/>
                <a:cs typeface="Arial"/>
              </a:rPr>
              <a:t> </a:t>
            </a:r>
            <a:r>
              <a:rPr sz="800">
                <a:solidFill>
                  <a:srgbClr val="231F20"/>
                </a:solidFill>
                <a:latin typeface="Arial"/>
                <a:cs typeface="Arial"/>
              </a:rPr>
              <a:t>state</a:t>
            </a:r>
            <a:r>
              <a:rPr sz="800" spc="-10">
                <a:solidFill>
                  <a:srgbClr val="231F20"/>
                </a:solidFill>
                <a:latin typeface="Arial"/>
                <a:cs typeface="Arial"/>
              </a:rPr>
              <a:t> </a:t>
            </a:r>
            <a:r>
              <a:rPr sz="800">
                <a:solidFill>
                  <a:srgbClr val="231F20"/>
                </a:solidFill>
                <a:latin typeface="Arial"/>
                <a:cs typeface="Arial"/>
              </a:rPr>
              <a:t>laws.</a:t>
            </a:r>
            <a:r>
              <a:rPr sz="800" spc="-30">
                <a:solidFill>
                  <a:srgbClr val="231F20"/>
                </a:solidFill>
                <a:latin typeface="Arial"/>
                <a:cs typeface="Arial"/>
              </a:rPr>
              <a:t> </a:t>
            </a:r>
            <a:r>
              <a:rPr sz="800">
                <a:solidFill>
                  <a:srgbClr val="231F20"/>
                </a:solidFill>
                <a:latin typeface="Arial"/>
                <a:cs typeface="Arial"/>
              </a:rPr>
              <a:t>This</a:t>
            </a:r>
            <a:r>
              <a:rPr sz="800" spc="-10">
                <a:solidFill>
                  <a:srgbClr val="231F20"/>
                </a:solidFill>
                <a:latin typeface="Arial"/>
                <a:cs typeface="Arial"/>
              </a:rPr>
              <a:t> </a:t>
            </a:r>
            <a:r>
              <a:rPr sz="800">
                <a:solidFill>
                  <a:srgbClr val="231F20"/>
                </a:solidFill>
                <a:latin typeface="Arial"/>
                <a:cs typeface="Arial"/>
              </a:rPr>
              <a:t>Presentation</a:t>
            </a:r>
            <a:r>
              <a:rPr sz="800" spc="-15">
                <a:solidFill>
                  <a:srgbClr val="231F20"/>
                </a:solidFill>
                <a:latin typeface="Arial"/>
                <a:cs typeface="Arial"/>
              </a:rPr>
              <a:t> </a:t>
            </a:r>
            <a:r>
              <a:rPr sz="800">
                <a:solidFill>
                  <a:srgbClr val="231F20"/>
                </a:solidFill>
                <a:latin typeface="Arial"/>
                <a:cs typeface="Arial"/>
              </a:rPr>
              <a:t>is</a:t>
            </a:r>
            <a:r>
              <a:rPr sz="800" spc="-10">
                <a:solidFill>
                  <a:srgbClr val="231F20"/>
                </a:solidFill>
                <a:latin typeface="Arial"/>
                <a:cs typeface="Arial"/>
              </a:rPr>
              <a:t> </a:t>
            </a:r>
            <a:r>
              <a:rPr sz="800">
                <a:solidFill>
                  <a:srgbClr val="231F20"/>
                </a:solidFill>
                <a:latin typeface="Arial"/>
                <a:cs typeface="Arial"/>
              </a:rPr>
              <a:t>made</a:t>
            </a:r>
            <a:r>
              <a:rPr sz="800" spc="-10">
                <a:solidFill>
                  <a:srgbClr val="231F20"/>
                </a:solidFill>
                <a:latin typeface="Arial"/>
                <a:cs typeface="Arial"/>
              </a:rPr>
              <a:t> </a:t>
            </a:r>
            <a:r>
              <a:rPr sz="800" spc="-25">
                <a:solidFill>
                  <a:srgbClr val="231F20"/>
                </a:solidFill>
                <a:latin typeface="Arial"/>
                <a:cs typeface="Arial"/>
              </a:rPr>
              <a:t>to</a:t>
            </a:r>
            <a:r>
              <a:rPr sz="800">
                <a:solidFill>
                  <a:srgbClr val="231F20"/>
                </a:solidFill>
                <a:latin typeface="Arial"/>
                <a:cs typeface="Arial"/>
              </a:rPr>
              <a:t> and</a:t>
            </a:r>
            <a:r>
              <a:rPr sz="800" spc="-10">
                <a:solidFill>
                  <a:srgbClr val="231F20"/>
                </a:solidFill>
                <a:latin typeface="Arial"/>
                <a:cs typeface="Arial"/>
              </a:rPr>
              <a:t> </a:t>
            </a:r>
            <a:r>
              <a:rPr sz="800">
                <a:solidFill>
                  <a:srgbClr val="231F20"/>
                </a:solidFill>
                <a:latin typeface="Arial"/>
                <a:cs typeface="Arial"/>
              </a:rPr>
              <a:t>is</a:t>
            </a:r>
            <a:r>
              <a:rPr sz="800" spc="-5">
                <a:solidFill>
                  <a:srgbClr val="231F20"/>
                </a:solidFill>
                <a:latin typeface="Arial"/>
                <a:cs typeface="Arial"/>
              </a:rPr>
              <a:t> </a:t>
            </a:r>
            <a:r>
              <a:rPr sz="800">
                <a:solidFill>
                  <a:srgbClr val="231F20"/>
                </a:solidFill>
                <a:latin typeface="Arial"/>
                <a:cs typeface="Arial"/>
              </a:rPr>
              <a:t>directed</a:t>
            </a:r>
            <a:r>
              <a:rPr sz="800" spc="-10">
                <a:solidFill>
                  <a:srgbClr val="231F20"/>
                </a:solidFill>
                <a:latin typeface="Arial"/>
                <a:cs typeface="Arial"/>
              </a:rPr>
              <a:t> </a:t>
            </a:r>
            <a:r>
              <a:rPr sz="800">
                <a:solidFill>
                  <a:srgbClr val="231F20"/>
                </a:solidFill>
                <a:latin typeface="Arial"/>
                <a:cs typeface="Arial"/>
              </a:rPr>
              <a:t>only</a:t>
            </a:r>
            <a:r>
              <a:rPr sz="800" spc="-5">
                <a:solidFill>
                  <a:srgbClr val="231F20"/>
                </a:solidFill>
                <a:latin typeface="Arial"/>
                <a:cs typeface="Arial"/>
              </a:rPr>
              <a:t> </a:t>
            </a:r>
            <a:r>
              <a:rPr sz="800">
                <a:solidFill>
                  <a:srgbClr val="231F20"/>
                </a:solidFill>
                <a:latin typeface="Arial"/>
                <a:cs typeface="Arial"/>
              </a:rPr>
              <a:t>at</a:t>
            </a:r>
            <a:r>
              <a:rPr sz="800" spc="-10">
                <a:solidFill>
                  <a:srgbClr val="231F20"/>
                </a:solidFill>
                <a:latin typeface="Arial"/>
                <a:cs typeface="Arial"/>
              </a:rPr>
              <a:t> </a:t>
            </a:r>
            <a:r>
              <a:rPr sz="800">
                <a:solidFill>
                  <a:srgbClr val="231F20"/>
                </a:solidFill>
                <a:latin typeface="Arial"/>
                <a:cs typeface="Arial"/>
              </a:rPr>
              <a:t>persons</a:t>
            </a:r>
            <a:r>
              <a:rPr sz="800" spc="-5">
                <a:solidFill>
                  <a:srgbClr val="231F20"/>
                </a:solidFill>
                <a:latin typeface="Arial"/>
                <a:cs typeface="Arial"/>
              </a:rPr>
              <a:t> </a:t>
            </a:r>
            <a:r>
              <a:rPr sz="800">
                <a:solidFill>
                  <a:srgbClr val="231F20"/>
                </a:solidFill>
                <a:latin typeface="Arial"/>
                <a:cs typeface="Arial"/>
              </a:rPr>
              <a:t>who</a:t>
            </a:r>
            <a:r>
              <a:rPr sz="800" spc="-10">
                <a:solidFill>
                  <a:srgbClr val="231F20"/>
                </a:solidFill>
                <a:latin typeface="Arial"/>
                <a:cs typeface="Arial"/>
              </a:rPr>
              <a:t> </a:t>
            </a:r>
            <a:r>
              <a:rPr sz="800">
                <a:solidFill>
                  <a:srgbClr val="231F20"/>
                </a:solidFill>
                <a:latin typeface="Arial"/>
                <a:cs typeface="Arial"/>
              </a:rPr>
              <a:t>are</a:t>
            </a:r>
            <a:r>
              <a:rPr sz="800" spc="-5">
                <a:solidFill>
                  <a:srgbClr val="231F20"/>
                </a:solidFill>
                <a:latin typeface="Arial"/>
                <a:cs typeface="Arial"/>
              </a:rPr>
              <a:t> </a:t>
            </a:r>
            <a:r>
              <a:rPr sz="800">
                <a:solidFill>
                  <a:srgbClr val="231F20"/>
                </a:solidFill>
                <a:latin typeface="Arial"/>
                <a:cs typeface="Arial"/>
              </a:rPr>
              <a:t>(a)</a:t>
            </a:r>
            <a:r>
              <a:rPr sz="800" spc="-10">
                <a:solidFill>
                  <a:srgbClr val="231F20"/>
                </a:solidFill>
                <a:latin typeface="Arial"/>
                <a:cs typeface="Arial"/>
              </a:rPr>
              <a:t> </a:t>
            </a:r>
            <a:r>
              <a:rPr sz="800">
                <a:solidFill>
                  <a:srgbClr val="231F20"/>
                </a:solidFill>
                <a:latin typeface="Arial"/>
                <a:cs typeface="Arial"/>
              </a:rPr>
              <a:t>“investment</a:t>
            </a:r>
            <a:r>
              <a:rPr sz="800" spc="-5">
                <a:solidFill>
                  <a:srgbClr val="231F20"/>
                </a:solidFill>
                <a:latin typeface="Arial"/>
                <a:cs typeface="Arial"/>
              </a:rPr>
              <a:t> </a:t>
            </a:r>
            <a:r>
              <a:rPr sz="800">
                <a:solidFill>
                  <a:srgbClr val="231F20"/>
                </a:solidFill>
                <a:latin typeface="Arial"/>
                <a:cs typeface="Arial"/>
              </a:rPr>
              <a:t>professionals”</a:t>
            </a:r>
            <a:r>
              <a:rPr sz="800" spc="-10">
                <a:solidFill>
                  <a:srgbClr val="231F20"/>
                </a:solidFill>
                <a:latin typeface="Arial"/>
                <a:cs typeface="Arial"/>
              </a:rPr>
              <a:t> </a:t>
            </a:r>
            <a:r>
              <a:rPr sz="800">
                <a:solidFill>
                  <a:srgbClr val="231F20"/>
                </a:solidFill>
                <a:latin typeface="Arial"/>
                <a:cs typeface="Arial"/>
              </a:rPr>
              <a:t>as</a:t>
            </a:r>
            <a:r>
              <a:rPr sz="800" spc="-5">
                <a:solidFill>
                  <a:srgbClr val="231F20"/>
                </a:solidFill>
                <a:latin typeface="Arial"/>
                <a:cs typeface="Arial"/>
              </a:rPr>
              <a:t> </a:t>
            </a:r>
            <a:r>
              <a:rPr sz="800">
                <a:solidFill>
                  <a:srgbClr val="231F20"/>
                </a:solidFill>
                <a:latin typeface="Arial"/>
                <a:cs typeface="Arial"/>
              </a:rPr>
              <a:t>defined</a:t>
            </a:r>
            <a:r>
              <a:rPr sz="800" spc="-5">
                <a:solidFill>
                  <a:srgbClr val="231F20"/>
                </a:solidFill>
                <a:latin typeface="Arial"/>
                <a:cs typeface="Arial"/>
              </a:rPr>
              <a:t> </a:t>
            </a:r>
            <a:r>
              <a:rPr sz="800" spc="-10">
                <a:solidFill>
                  <a:srgbClr val="231F20"/>
                </a:solidFill>
                <a:latin typeface="Arial"/>
                <a:cs typeface="Arial"/>
              </a:rPr>
              <a:t>under </a:t>
            </a:r>
            <a:r>
              <a:rPr sz="800">
                <a:solidFill>
                  <a:srgbClr val="231F20"/>
                </a:solidFill>
                <a:latin typeface="Arial"/>
                <a:cs typeface="Arial"/>
              </a:rPr>
              <a:t>Article</a:t>
            </a:r>
            <a:r>
              <a:rPr sz="800" spc="-15">
                <a:solidFill>
                  <a:srgbClr val="231F20"/>
                </a:solidFill>
                <a:latin typeface="Arial"/>
                <a:cs typeface="Arial"/>
              </a:rPr>
              <a:t> </a:t>
            </a:r>
            <a:r>
              <a:rPr sz="800">
                <a:solidFill>
                  <a:srgbClr val="231F20"/>
                </a:solidFill>
                <a:latin typeface="Arial"/>
                <a:cs typeface="Arial"/>
              </a:rPr>
              <a:t>19</a:t>
            </a:r>
            <a:r>
              <a:rPr sz="800" spc="-10">
                <a:solidFill>
                  <a:srgbClr val="231F20"/>
                </a:solidFill>
                <a:latin typeface="Arial"/>
                <a:cs typeface="Arial"/>
              </a:rPr>
              <a:t> </a:t>
            </a:r>
            <a:r>
              <a:rPr sz="800">
                <a:solidFill>
                  <a:srgbClr val="231F20"/>
                </a:solidFill>
                <a:latin typeface="Arial"/>
                <a:cs typeface="Arial"/>
              </a:rPr>
              <a:t>of</a:t>
            </a:r>
            <a:r>
              <a:rPr sz="800" spc="-15">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Financial</a:t>
            </a:r>
            <a:r>
              <a:rPr sz="800" spc="-15">
                <a:solidFill>
                  <a:srgbClr val="231F20"/>
                </a:solidFill>
                <a:latin typeface="Arial"/>
                <a:cs typeface="Arial"/>
              </a:rPr>
              <a:t> </a:t>
            </a:r>
            <a:r>
              <a:rPr sz="800">
                <a:solidFill>
                  <a:srgbClr val="231F20"/>
                </a:solidFill>
                <a:latin typeface="Arial"/>
                <a:cs typeface="Arial"/>
              </a:rPr>
              <a:t>Services</a:t>
            </a:r>
            <a:r>
              <a:rPr sz="800" spc="-10">
                <a:solidFill>
                  <a:srgbClr val="231F20"/>
                </a:solidFill>
                <a:latin typeface="Arial"/>
                <a:cs typeface="Arial"/>
              </a:rPr>
              <a:t> </a:t>
            </a:r>
            <a:r>
              <a:rPr sz="800">
                <a:solidFill>
                  <a:srgbClr val="231F20"/>
                </a:solidFill>
                <a:latin typeface="Arial"/>
                <a:cs typeface="Arial"/>
              </a:rPr>
              <a:t>and</a:t>
            </a:r>
            <a:r>
              <a:rPr sz="800" spc="-10">
                <a:solidFill>
                  <a:srgbClr val="231F20"/>
                </a:solidFill>
                <a:latin typeface="Arial"/>
                <a:cs typeface="Arial"/>
              </a:rPr>
              <a:t> </a:t>
            </a:r>
            <a:r>
              <a:rPr sz="800">
                <a:solidFill>
                  <a:srgbClr val="231F20"/>
                </a:solidFill>
                <a:latin typeface="Arial"/>
                <a:cs typeface="Arial"/>
              </a:rPr>
              <a:t>Markets</a:t>
            </a:r>
            <a:r>
              <a:rPr sz="800" spc="-55">
                <a:solidFill>
                  <a:srgbClr val="231F20"/>
                </a:solidFill>
                <a:latin typeface="Arial"/>
                <a:cs typeface="Arial"/>
              </a:rPr>
              <a:t> </a:t>
            </a:r>
            <a:r>
              <a:rPr sz="800">
                <a:solidFill>
                  <a:srgbClr val="231F20"/>
                </a:solidFill>
                <a:latin typeface="Arial"/>
                <a:cs typeface="Arial"/>
              </a:rPr>
              <a:t>Act</a:t>
            </a:r>
            <a:r>
              <a:rPr sz="800" spc="-15">
                <a:solidFill>
                  <a:srgbClr val="231F20"/>
                </a:solidFill>
                <a:latin typeface="Arial"/>
                <a:cs typeface="Arial"/>
              </a:rPr>
              <a:t> </a:t>
            </a:r>
            <a:r>
              <a:rPr sz="800">
                <a:solidFill>
                  <a:srgbClr val="231F20"/>
                </a:solidFill>
                <a:latin typeface="Arial"/>
                <a:cs typeface="Arial"/>
              </a:rPr>
              <a:t>2000</a:t>
            </a:r>
            <a:r>
              <a:rPr sz="800" spc="-10">
                <a:solidFill>
                  <a:srgbClr val="231F20"/>
                </a:solidFill>
                <a:latin typeface="Arial"/>
                <a:cs typeface="Arial"/>
              </a:rPr>
              <a:t> </a:t>
            </a:r>
            <a:r>
              <a:rPr sz="800">
                <a:solidFill>
                  <a:srgbClr val="231F20"/>
                </a:solidFill>
                <a:latin typeface="Arial"/>
                <a:cs typeface="Arial"/>
              </a:rPr>
              <a:t>(Financial</a:t>
            </a:r>
            <a:r>
              <a:rPr sz="800" spc="-15">
                <a:solidFill>
                  <a:srgbClr val="231F20"/>
                </a:solidFill>
                <a:latin typeface="Arial"/>
                <a:cs typeface="Arial"/>
              </a:rPr>
              <a:t> </a:t>
            </a:r>
            <a:r>
              <a:rPr sz="800">
                <a:solidFill>
                  <a:srgbClr val="231F20"/>
                </a:solidFill>
                <a:latin typeface="Arial"/>
                <a:cs typeface="Arial"/>
              </a:rPr>
              <a:t>Promotion)</a:t>
            </a:r>
            <a:r>
              <a:rPr sz="800" spc="-10">
                <a:solidFill>
                  <a:srgbClr val="231F20"/>
                </a:solidFill>
                <a:latin typeface="Arial"/>
                <a:cs typeface="Arial"/>
              </a:rPr>
              <a:t> </a:t>
            </a:r>
            <a:r>
              <a:rPr sz="800">
                <a:solidFill>
                  <a:srgbClr val="231F20"/>
                </a:solidFill>
                <a:latin typeface="Arial"/>
                <a:cs typeface="Arial"/>
              </a:rPr>
              <a:t>Order</a:t>
            </a:r>
            <a:r>
              <a:rPr sz="800" spc="-10">
                <a:solidFill>
                  <a:srgbClr val="231F20"/>
                </a:solidFill>
                <a:latin typeface="Arial"/>
                <a:cs typeface="Arial"/>
              </a:rPr>
              <a:t> 2005, </a:t>
            </a:r>
            <a:r>
              <a:rPr sz="800">
                <a:solidFill>
                  <a:srgbClr val="231F20"/>
                </a:solidFill>
                <a:latin typeface="Arial"/>
                <a:cs typeface="Arial"/>
              </a:rPr>
              <a:t>as</a:t>
            </a:r>
            <a:r>
              <a:rPr sz="800" spc="-15">
                <a:solidFill>
                  <a:srgbClr val="231F20"/>
                </a:solidFill>
                <a:latin typeface="Arial"/>
                <a:cs typeface="Arial"/>
              </a:rPr>
              <a:t> </a:t>
            </a:r>
            <a:r>
              <a:rPr sz="800">
                <a:solidFill>
                  <a:srgbClr val="231F20"/>
                </a:solidFill>
                <a:latin typeface="Arial"/>
                <a:cs typeface="Arial"/>
              </a:rPr>
              <a:t>amended</a:t>
            </a:r>
            <a:r>
              <a:rPr sz="800" spc="-1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Order)</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(b)</a:t>
            </a:r>
            <a:r>
              <a:rPr sz="800" spc="-10">
                <a:solidFill>
                  <a:srgbClr val="231F20"/>
                </a:solidFill>
                <a:latin typeface="Arial"/>
                <a:cs typeface="Arial"/>
              </a:rPr>
              <a:t> </a:t>
            </a:r>
            <a:r>
              <a:rPr sz="800">
                <a:solidFill>
                  <a:srgbClr val="231F20"/>
                </a:solidFill>
                <a:latin typeface="Arial"/>
                <a:cs typeface="Arial"/>
              </a:rPr>
              <a:t>high</a:t>
            </a:r>
            <a:r>
              <a:rPr sz="800" spc="-10">
                <a:solidFill>
                  <a:srgbClr val="231F20"/>
                </a:solidFill>
                <a:latin typeface="Arial"/>
                <a:cs typeface="Arial"/>
              </a:rPr>
              <a:t> </a:t>
            </a:r>
            <a:r>
              <a:rPr sz="800">
                <a:solidFill>
                  <a:srgbClr val="231F20"/>
                </a:solidFill>
                <a:latin typeface="Arial"/>
                <a:cs typeface="Arial"/>
              </a:rPr>
              <a:t>net</a:t>
            </a:r>
            <a:r>
              <a:rPr sz="800" spc="-10">
                <a:solidFill>
                  <a:srgbClr val="231F20"/>
                </a:solidFill>
                <a:latin typeface="Arial"/>
                <a:cs typeface="Arial"/>
              </a:rPr>
              <a:t> </a:t>
            </a:r>
            <a:r>
              <a:rPr sz="800">
                <a:solidFill>
                  <a:srgbClr val="231F20"/>
                </a:solidFill>
                <a:latin typeface="Arial"/>
                <a:cs typeface="Arial"/>
              </a:rPr>
              <a:t>worth</a:t>
            </a:r>
            <a:r>
              <a:rPr sz="800" spc="-15">
                <a:solidFill>
                  <a:srgbClr val="231F20"/>
                </a:solidFill>
                <a:latin typeface="Arial"/>
                <a:cs typeface="Arial"/>
              </a:rPr>
              <a:t> </a:t>
            </a:r>
            <a:r>
              <a:rPr sz="800">
                <a:solidFill>
                  <a:srgbClr val="231F20"/>
                </a:solidFill>
                <a:latin typeface="Arial"/>
                <a:cs typeface="Arial"/>
              </a:rPr>
              <a:t>entities</a:t>
            </a:r>
            <a:r>
              <a:rPr sz="800" spc="-10">
                <a:solidFill>
                  <a:srgbClr val="231F20"/>
                </a:solidFill>
                <a:latin typeface="Arial"/>
                <a:cs typeface="Arial"/>
              </a:rPr>
              <a:t> </a:t>
            </a:r>
            <a:r>
              <a:rPr sz="800">
                <a:solidFill>
                  <a:srgbClr val="231F20"/>
                </a:solidFill>
                <a:latin typeface="Arial"/>
                <a:cs typeface="Arial"/>
              </a:rPr>
              <a:t>falling</a:t>
            </a:r>
            <a:r>
              <a:rPr sz="800" spc="-10">
                <a:solidFill>
                  <a:srgbClr val="231F20"/>
                </a:solidFill>
                <a:latin typeface="Arial"/>
                <a:cs typeface="Arial"/>
              </a:rPr>
              <a:t> </a:t>
            </a:r>
            <a:r>
              <a:rPr sz="800">
                <a:solidFill>
                  <a:srgbClr val="231F20"/>
                </a:solidFill>
                <a:latin typeface="Arial"/>
                <a:cs typeface="Arial"/>
              </a:rPr>
              <a:t>within</a:t>
            </a:r>
            <a:r>
              <a:rPr sz="800" spc="-10">
                <a:solidFill>
                  <a:srgbClr val="231F20"/>
                </a:solidFill>
                <a:latin typeface="Arial"/>
                <a:cs typeface="Arial"/>
              </a:rPr>
              <a:t> </a:t>
            </a:r>
            <a:r>
              <a:rPr sz="800">
                <a:solidFill>
                  <a:srgbClr val="231F20"/>
                </a:solidFill>
                <a:latin typeface="Arial"/>
                <a:cs typeface="Arial"/>
              </a:rPr>
              <a:t>article</a:t>
            </a:r>
            <a:r>
              <a:rPr sz="800" spc="-10">
                <a:solidFill>
                  <a:srgbClr val="231F20"/>
                </a:solidFill>
                <a:latin typeface="Arial"/>
                <a:cs typeface="Arial"/>
              </a:rPr>
              <a:t> </a:t>
            </a:r>
            <a:r>
              <a:rPr sz="800">
                <a:solidFill>
                  <a:srgbClr val="231F20"/>
                </a:solidFill>
                <a:latin typeface="Arial"/>
                <a:cs typeface="Arial"/>
              </a:rPr>
              <a:t>49(2)(a)</a:t>
            </a:r>
            <a:r>
              <a:rPr sz="800" spc="-1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(d)</a:t>
            </a:r>
            <a:r>
              <a:rPr sz="800" spc="-10">
                <a:solidFill>
                  <a:srgbClr val="231F20"/>
                </a:solidFill>
                <a:latin typeface="Arial"/>
                <a:cs typeface="Arial"/>
              </a:rPr>
              <a:t> </a:t>
            </a:r>
            <a:r>
              <a:rPr sz="800" spc="-25">
                <a:solidFill>
                  <a:srgbClr val="231F20"/>
                </a:solidFill>
                <a:latin typeface="Arial"/>
                <a:cs typeface="Arial"/>
              </a:rPr>
              <a:t>of</a:t>
            </a:r>
            <a:r>
              <a:rPr sz="800" spc="500">
                <a:solidFill>
                  <a:srgbClr val="231F20"/>
                </a:solidFill>
                <a:latin typeface="Arial"/>
                <a:cs typeface="Arial"/>
              </a:rPr>
              <a:t> </a:t>
            </a:r>
            <a:r>
              <a:rPr sz="800">
                <a:solidFill>
                  <a:srgbClr val="231F20"/>
                </a:solidFill>
                <a:latin typeface="Arial"/>
                <a:cs typeface="Arial"/>
              </a:rPr>
              <a:t>the</a:t>
            </a:r>
            <a:r>
              <a:rPr sz="800" spc="-10">
                <a:solidFill>
                  <a:srgbClr val="231F20"/>
                </a:solidFill>
                <a:latin typeface="Arial"/>
                <a:cs typeface="Arial"/>
              </a:rPr>
              <a:t> </a:t>
            </a:r>
            <a:r>
              <a:rPr sz="800">
                <a:solidFill>
                  <a:srgbClr val="231F20"/>
                </a:solidFill>
                <a:latin typeface="Arial"/>
                <a:cs typeface="Arial"/>
              </a:rPr>
              <a:t>Order</a:t>
            </a:r>
            <a:r>
              <a:rPr sz="800" spc="-10">
                <a:solidFill>
                  <a:srgbClr val="231F20"/>
                </a:solidFill>
                <a:latin typeface="Arial"/>
                <a:cs typeface="Arial"/>
              </a:rPr>
              <a:t> </a:t>
            </a:r>
            <a:r>
              <a:rPr sz="800">
                <a:solidFill>
                  <a:srgbClr val="231F20"/>
                </a:solidFill>
                <a:latin typeface="Arial"/>
                <a:cs typeface="Arial"/>
              </a:rPr>
              <a:t>(all</a:t>
            </a:r>
            <a:r>
              <a:rPr sz="800" spc="-10">
                <a:solidFill>
                  <a:srgbClr val="231F20"/>
                </a:solidFill>
                <a:latin typeface="Arial"/>
                <a:cs typeface="Arial"/>
              </a:rPr>
              <a:t> </a:t>
            </a:r>
            <a:r>
              <a:rPr sz="800">
                <a:solidFill>
                  <a:srgbClr val="231F20"/>
                </a:solidFill>
                <a:latin typeface="Arial"/>
                <a:cs typeface="Arial"/>
              </a:rPr>
              <a:t>such</a:t>
            </a:r>
            <a:r>
              <a:rPr sz="800" spc="-10">
                <a:solidFill>
                  <a:srgbClr val="231F20"/>
                </a:solidFill>
                <a:latin typeface="Arial"/>
                <a:cs typeface="Arial"/>
              </a:rPr>
              <a:t> </a:t>
            </a:r>
            <a:r>
              <a:rPr sz="800">
                <a:solidFill>
                  <a:srgbClr val="231F20"/>
                </a:solidFill>
                <a:latin typeface="Arial"/>
                <a:cs typeface="Arial"/>
              </a:rPr>
              <a:t>persons</a:t>
            </a:r>
            <a:r>
              <a:rPr sz="800" spc="-10">
                <a:solidFill>
                  <a:srgbClr val="231F20"/>
                </a:solidFill>
                <a:latin typeface="Arial"/>
                <a:cs typeface="Arial"/>
              </a:rPr>
              <a:t> </a:t>
            </a:r>
            <a:r>
              <a:rPr sz="800">
                <a:solidFill>
                  <a:srgbClr val="231F20"/>
                </a:solidFill>
                <a:latin typeface="Arial"/>
                <a:cs typeface="Arial"/>
              </a:rPr>
              <a:t>together</a:t>
            </a:r>
            <a:r>
              <a:rPr sz="800" spc="-5">
                <a:solidFill>
                  <a:srgbClr val="231F20"/>
                </a:solidFill>
                <a:latin typeface="Arial"/>
                <a:cs typeface="Arial"/>
              </a:rPr>
              <a:t> </a:t>
            </a:r>
            <a:r>
              <a:rPr sz="800">
                <a:solidFill>
                  <a:srgbClr val="231F20"/>
                </a:solidFill>
                <a:latin typeface="Arial"/>
                <a:cs typeface="Arial"/>
              </a:rPr>
              <a:t>being</a:t>
            </a:r>
            <a:r>
              <a:rPr sz="800" spc="-10">
                <a:solidFill>
                  <a:srgbClr val="231F20"/>
                </a:solidFill>
                <a:latin typeface="Arial"/>
                <a:cs typeface="Arial"/>
              </a:rPr>
              <a:t> </a:t>
            </a:r>
            <a:r>
              <a:rPr sz="800">
                <a:solidFill>
                  <a:srgbClr val="231F20"/>
                </a:solidFill>
                <a:latin typeface="Arial"/>
                <a:cs typeface="Arial"/>
              </a:rPr>
              <a:t>referred</a:t>
            </a:r>
            <a:r>
              <a:rPr sz="800" spc="-10">
                <a:solidFill>
                  <a:srgbClr val="231F20"/>
                </a:solidFill>
                <a:latin typeface="Arial"/>
                <a:cs typeface="Arial"/>
              </a:rPr>
              <a:t> </a:t>
            </a:r>
            <a:r>
              <a:rPr sz="800">
                <a:solidFill>
                  <a:srgbClr val="231F20"/>
                </a:solidFill>
                <a:latin typeface="Arial"/>
                <a:cs typeface="Arial"/>
              </a:rPr>
              <a:t>to</a:t>
            </a:r>
            <a:r>
              <a:rPr sz="800" spc="-10">
                <a:solidFill>
                  <a:srgbClr val="231F20"/>
                </a:solidFill>
                <a:latin typeface="Arial"/>
                <a:cs typeface="Arial"/>
              </a:rPr>
              <a:t> </a:t>
            </a:r>
            <a:r>
              <a:rPr sz="800">
                <a:solidFill>
                  <a:srgbClr val="231F20"/>
                </a:solidFill>
                <a:latin typeface="Arial"/>
                <a:cs typeface="Arial"/>
              </a:rPr>
              <a:t>as</a:t>
            </a:r>
            <a:r>
              <a:rPr sz="800" spc="-10">
                <a:solidFill>
                  <a:srgbClr val="231F20"/>
                </a:solidFill>
                <a:latin typeface="Arial"/>
                <a:cs typeface="Arial"/>
              </a:rPr>
              <a:t> </a:t>
            </a:r>
            <a:r>
              <a:rPr sz="800">
                <a:solidFill>
                  <a:srgbClr val="231F20"/>
                </a:solidFill>
                <a:latin typeface="Arial"/>
                <a:cs typeface="Arial"/>
              </a:rPr>
              <a:t>relevant</a:t>
            </a:r>
            <a:r>
              <a:rPr sz="800" spc="-5">
                <a:solidFill>
                  <a:srgbClr val="231F20"/>
                </a:solidFill>
                <a:latin typeface="Arial"/>
                <a:cs typeface="Arial"/>
              </a:rPr>
              <a:t> </a:t>
            </a:r>
            <a:r>
              <a:rPr sz="800">
                <a:solidFill>
                  <a:srgbClr val="231F20"/>
                </a:solidFill>
                <a:latin typeface="Arial"/>
                <a:cs typeface="Arial"/>
              </a:rPr>
              <a:t>persons).</a:t>
            </a:r>
            <a:r>
              <a:rPr sz="800" spc="-55">
                <a:solidFill>
                  <a:srgbClr val="231F20"/>
                </a:solidFill>
                <a:latin typeface="Arial"/>
                <a:cs typeface="Arial"/>
              </a:rPr>
              <a:t> </a:t>
            </a:r>
            <a:r>
              <a:rPr sz="800">
                <a:solidFill>
                  <a:srgbClr val="231F20"/>
                </a:solidFill>
                <a:latin typeface="Arial"/>
                <a:cs typeface="Arial"/>
              </a:rPr>
              <a:t>Any</a:t>
            </a:r>
            <a:r>
              <a:rPr sz="800" spc="-10">
                <a:solidFill>
                  <a:srgbClr val="231F20"/>
                </a:solidFill>
                <a:latin typeface="Arial"/>
                <a:cs typeface="Arial"/>
              </a:rPr>
              <a:t> </a:t>
            </a:r>
            <a:r>
              <a:rPr sz="800">
                <a:solidFill>
                  <a:srgbClr val="231F20"/>
                </a:solidFill>
                <a:latin typeface="Arial"/>
                <a:cs typeface="Arial"/>
              </a:rPr>
              <a:t>person</a:t>
            </a:r>
            <a:r>
              <a:rPr sz="800" spc="-5">
                <a:solidFill>
                  <a:srgbClr val="231F20"/>
                </a:solidFill>
                <a:latin typeface="Arial"/>
                <a:cs typeface="Arial"/>
              </a:rPr>
              <a:t> </a:t>
            </a:r>
            <a:r>
              <a:rPr sz="800" spc="-25">
                <a:solidFill>
                  <a:srgbClr val="231F20"/>
                </a:solidFill>
                <a:latin typeface="Arial"/>
                <a:cs typeface="Arial"/>
              </a:rPr>
              <a:t>who</a:t>
            </a:r>
            <a:r>
              <a:rPr sz="800">
                <a:solidFill>
                  <a:srgbClr val="231F20"/>
                </a:solidFill>
                <a:latin typeface="Arial"/>
                <a:cs typeface="Arial"/>
              </a:rPr>
              <a:t> is</a:t>
            </a:r>
            <a:r>
              <a:rPr sz="800" spc="-10">
                <a:solidFill>
                  <a:srgbClr val="231F20"/>
                </a:solidFill>
                <a:latin typeface="Arial"/>
                <a:cs typeface="Arial"/>
              </a:rPr>
              <a:t> </a:t>
            </a:r>
            <a:r>
              <a:rPr sz="800">
                <a:solidFill>
                  <a:srgbClr val="231F20"/>
                </a:solidFill>
                <a:latin typeface="Arial"/>
                <a:cs typeface="Arial"/>
              </a:rPr>
              <a:t>not</a:t>
            </a:r>
            <a:r>
              <a:rPr sz="800" spc="-5">
                <a:solidFill>
                  <a:srgbClr val="231F20"/>
                </a:solidFill>
                <a:latin typeface="Arial"/>
                <a:cs typeface="Arial"/>
              </a:rPr>
              <a:t> </a:t>
            </a:r>
            <a:r>
              <a:rPr sz="800">
                <a:solidFill>
                  <a:srgbClr val="231F20"/>
                </a:solidFill>
                <a:latin typeface="Arial"/>
                <a:cs typeface="Arial"/>
              </a:rPr>
              <a:t>a</a:t>
            </a:r>
            <a:r>
              <a:rPr sz="800" spc="-5">
                <a:solidFill>
                  <a:srgbClr val="231F20"/>
                </a:solidFill>
                <a:latin typeface="Arial"/>
                <a:cs typeface="Arial"/>
              </a:rPr>
              <a:t> </a:t>
            </a:r>
            <a:r>
              <a:rPr sz="800">
                <a:solidFill>
                  <a:srgbClr val="231F20"/>
                </a:solidFill>
                <a:latin typeface="Arial"/>
                <a:cs typeface="Arial"/>
              </a:rPr>
              <a:t>relevant</a:t>
            </a:r>
            <a:r>
              <a:rPr sz="800" spc="-5">
                <a:solidFill>
                  <a:srgbClr val="231F20"/>
                </a:solidFill>
                <a:latin typeface="Arial"/>
                <a:cs typeface="Arial"/>
              </a:rPr>
              <a:t> </a:t>
            </a:r>
            <a:r>
              <a:rPr sz="800">
                <a:solidFill>
                  <a:srgbClr val="231F20"/>
                </a:solidFill>
                <a:latin typeface="Arial"/>
                <a:cs typeface="Arial"/>
              </a:rPr>
              <a:t>person</a:t>
            </a:r>
            <a:r>
              <a:rPr sz="800" spc="-10">
                <a:solidFill>
                  <a:srgbClr val="231F20"/>
                </a:solidFill>
                <a:latin typeface="Arial"/>
                <a:cs typeface="Arial"/>
              </a:rPr>
              <a:t> </a:t>
            </a:r>
            <a:r>
              <a:rPr sz="800">
                <a:solidFill>
                  <a:srgbClr val="231F20"/>
                </a:solidFill>
                <a:latin typeface="Arial"/>
                <a:cs typeface="Arial"/>
              </a:rPr>
              <a:t>should</a:t>
            </a:r>
            <a:r>
              <a:rPr sz="800" spc="-5">
                <a:solidFill>
                  <a:srgbClr val="231F20"/>
                </a:solidFill>
                <a:latin typeface="Arial"/>
                <a:cs typeface="Arial"/>
              </a:rPr>
              <a:t> </a:t>
            </a:r>
            <a:r>
              <a:rPr sz="800">
                <a:solidFill>
                  <a:srgbClr val="231F20"/>
                </a:solidFill>
                <a:latin typeface="Arial"/>
                <a:cs typeface="Arial"/>
              </a:rPr>
              <a:t>not</a:t>
            </a:r>
            <a:r>
              <a:rPr sz="800" spc="-5">
                <a:solidFill>
                  <a:srgbClr val="231F20"/>
                </a:solidFill>
                <a:latin typeface="Arial"/>
                <a:cs typeface="Arial"/>
              </a:rPr>
              <a:t> </a:t>
            </a:r>
            <a:r>
              <a:rPr sz="800">
                <a:solidFill>
                  <a:srgbClr val="231F20"/>
                </a:solidFill>
                <a:latin typeface="Arial"/>
                <a:cs typeface="Arial"/>
              </a:rPr>
              <a:t>act</a:t>
            </a:r>
            <a:r>
              <a:rPr sz="800" spc="-5">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rely</a:t>
            </a:r>
            <a:r>
              <a:rPr sz="800" spc="-5">
                <a:solidFill>
                  <a:srgbClr val="231F20"/>
                </a:solidFill>
                <a:latin typeface="Arial"/>
                <a:cs typeface="Arial"/>
              </a:rPr>
              <a:t> </a:t>
            </a:r>
            <a:r>
              <a:rPr sz="800">
                <a:solidFill>
                  <a:srgbClr val="231F20"/>
                </a:solidFill>
                <a:latin typeface="Arial"/>
                <a:cs typeface="Arial"/>
              </a:rPr>
              <a:t>on</a:t>
            </a:r>
            <a:r>
              <a:rPr sz="800" spc="-5">
                <a:solidFill>
                  <a:srgbClr val="231F20"/>
                </a:solidFill>
                <a:latin typeface="Arial"/>
                <a:cs typeface="Arial"/>
              </a:rPr>
              <a:t> </a:t>
            </a:r>
            <a:r>
              <a:rPr sz="800">
                <a:solidFill>
                  <a:srgbClr val="231F20"/>
                </a:solidFill>
                <a:latin typeface="Arial"/>
                <a:cs typeface="Arial"/>
              </a:rPr>
              <a:t>this</a:t>
            </a:r>
            <a:r>
              <a:rPr sz="800" spc="-5">
                <a:solidFill>
                  <a:srgbClr val="231F20"/>
                </a:solidFill>
                <a:latin typeface="Arial"/>
                <a:cs typeface="Arial"/>
              </a:rPr>
              <a:t> </a:t>
            </a:r>
            <a:r>
              <a:rPr sz="800">
                <a:solidFill>
                  <a:srgbClr val="231F20"/>
                </a:solidFill>
                <a:latin typeface="Arial"/>
                <a:cs typeface="Arial"/>
              </a:rPr>
              <a:t>Presentation</a:t>
            </a:r>
            <a:r>
              <a:rPr sz="800" spc="-10">
                <a:solidFill>
                  <a:srgbClr val="231F20"/>
                </a:solidFill>
                <a:latin typeface="Arial"/>
                <a:cs typeface="Arial"/>
              </a:rPr>
              <a:t> </a:t>
            </a:r>
            <a:r>
              <a:rPr sz="800">
                <a:solidFill>
                  <a:srgbClr val="231F20"/>
                </a:solidFill>
                <a:latin typeface="Arial"/>
                <a:cs typeface="Arial"/>
              </a:rPr>
              <a:t>or</a:t>
            </a:r>
            <a:r>
              <a:rPr sz="800" spc="-5">
                <a:solidFill>
                  <a:srgbClr val="231F20"/>
                </a:solidFill>
                <a:latin typeface="Arial"/>
                <a:cs typeface="Arial"/>
              </a:rPr>
              <a:t> </a:t>
            </a:r>
            <a:r>
              <a:rPr sz="800">
                <a:solidFill>
                  <a:srgbClr val="231F20"/>
                </a:solidFill>
                <a:latin typeface="Arial"/>
                <a:cs typeface="Arial"/>
              </a:rPr>
              <a:t>any</a:t>
            </a:r>
            <a:r>
              <a:rPr sz="800" spc="-5">
                <a:solidFill>
                  <a:srgbClr val="231F20"/>
                </a:solidFill>
                <a:latin typeface="Arial"/>
                <a:cs typeface="Arial"/>
              </a:rPr>
              <a:t> </a:t>
            </a:r>
            <a:r>
              <a:rPr sz="800">
                <a:solidFill>
                  <a:srgbClr val="231F20"/>
                </a:solidFill>
                <a:latin typeface="Arial"/>
                <a:cs typeface="Arial"/>
              </a:rPr>
              <a:t>of</a:t>
            </a:r>
            <a:r>
              <a:rPr sz="800" spc="-5">
                <a:solidFill>
                  <a:srgbClr val="231F20"/>
                </a:solidFill>
                <a:latin typeface="Arial"/>
                <a:cs typeface="Arial"/>
              </a:rPr>
              <a:t> </a:t>
            </a:r>
            <a:r>
              <a:rPr sz="800">
                <a:solidFill>
                  <a:srgbClr val="231F20"/>
                </a:solidFill>
                <a:latin typeface="Arial"/>
                <a:cs typeface="Arial"/>
              </a:rPr>
              <a:t>its</a:t>
            </a:r>
            <a:r>
              <a:rPr sz="800" spc="-10">
                <a:solidFill>
                  <a:srgbClr val="231F20"/>
                </a:solidFill>
                <a:latin typeface="Arial"/>
                <a:cs typeface="Arial"/>
              </a:rPr>
              <a:t> </a:t>
            </a:r>
            <a:r>
              <a:rPr sz="800">
                <a:solidFill>
                  <a:srgbClr val="231F20"/>
                </a:solidFill>
                <a:latin typeface="Arial"/>
                <a:cs typeface="Arial"/>
              </a:rPr>
              <a:t>contents.</a:t>
            </a:r>
            <a:r>
              <a:rPr sz="800" spc="-45">
                <a:solidFill>
                  <a:srgbClr val="231F20"/>
                </a:solidFill>
                <a:latin typeface="Arial"/>
                <a:cs typeface="Arial"/>
              </a:rPr>
              <a:t> </a:t>
            </a:r>
            <a:r>
              <a:rPr sz="800" spc="-25">
                <a:solidFill>
                  <a:srgbClr val="231F20"/>
                </a:solidFill>
                <a:latin typeface="Arial"/>
                <a:cs typeface="Arial"/>
              </a:rPr>
              <a:t>Any</a:t>
            </a:r>
            <a:r>
              <a:rPr sz="800">
                <a:solidFill>
                  <a:srgbClr val="231F20"/>
                </a:solidFill>
                <a:latin typeface="Arial"/>
                <a:cs typeface="Arial"/>
              </a:rPr>
              <a:t> investment</a:t>
            </a:r>
            <a:r>
              <a:rPr sz="800" spc="-10">
                <a:solidFill>
                  <a:srgbClr val="231F20"/>
                </a:solidFill>
                <a:latin typeface="Arial"/>
                <a:cs typeface="Arial"/>
              </a:rPr>
              <a:t> </a:t>
            </a:r>
            <a:r>
              <a:rPr sz="800">
                <a:solidFill>
                  <a:srgbClr val="231F20"/>
                </a:solidFill>
                <a:latin typeface="Arial"/>
                <a:cs typeface="Arial"/>
              </a:rPr>
              <a:t>or</a:t>
            </a:r>
            <a:r>
              <a:rPr sz="800" spc="-10">
                <a:solidFill>
                  <a:srgbClr val="231F20"/>
                </a:solidFill>
                <a:latin typeface="Arial"/>
                <a:cs typeface="Arial"/>
              </a:rPr>
              <a:t> </a:t>
            </a:r>
            <a:r>
              <a:rPr sz="800">
                <a:solidFill>
                  <a:srgbClr val="231F20"/>
                </a:solidFill>
                <a:latin typeface="Arial"/>
                <a:cs typeface="Arial"/>
              </a:rPr>
              <a:t>investment</a:t>
            </a:r>
            <a:r>
              <a:rPr sz="800" spc="-5">
                <a:solidFill>
                  <a:srgbClr val="231F20"/>
                </a:solidFill>
                <a:latin typeface="Arial"/>
                <a:cs typeface="Arial"/>
              </a:rPr>
              <a:t> </a:t>
            </a:r>
            <a:r>
              <a:rPr sz="800">
                <a:solidFill>
                  <a:srgbClr val="231F20"/>
                </a:solidFill>
                <a:latin typeface="Arial"/>
                <a:cs typeface="Arial"/>
              </a:rPr>
              <a:t>activity</a:t>
            </a:r>
            <a:r>
              <a:rPr sz="800" spc="-10">
                <a:solidFill>
                  <a:srgbClr val="231F20"/>
                </a:solidFill>
                <a:latin typeface="Arial"/>
                <a:cs typeface="Arial"/>
              </a:rPr>
              <a:t> </a:t>
            </a:r>
            <a:r>
              <a:rPr sz="800">
                <a:solidFill>
                  <a:srgbClr val="231F20"/>
                </a:solidFill>
                <a:latin typeface="Arial"/>
                <a:cs typeface="Arial"/>
              </a:rPr>
              <a:t>to</a:t>
            </a:r>
            <a:r>
              <a:rPr sz="800" spc="-5">
                <a:solidFill>
                  <a:srgbClr val="231F20"/>
                </a:solidFill>
                <a:latin typeface="Arial"/>
                <a:cs typeface="Arial"/>
              </a:rPr>
              <a:t> </a:t>
            </a:r>
            <a:r>
              <a:rPr sz="800">
                <a:solidFill>
                  <a:srgbClr val="231F20"/>
                </a:solidFill>
                <a:latin typeface="Arial"/>
                <a:cs typeface="Arial"/>
              </a:rPr>
              <a:t>which</a:t>
            </a:r>
            <a:r>
              <a:rPr sz="800" spc="-10">
                <a:solidFill>
                  <a:srgbClr val="231F20"/>
                </a:solidFill>
                <a:latin typeface="Arial"/>
                <a:cs typeface="Arial"/>
              </a:rPr>
              <a:t> </a:t>
            </a:r>
            <a:r>
              <a:rPr sz="800">
                <a:solidFill>
                  <a:srgbClr val="231F20"/>
                </a:solidFill>
                <a:latin typeface="Arial"/>
                <a:cs typeface="Arial"/>
              </a:rPr>
              <a:t>this</a:t>
            </a:r>
            <a:r>
              <a:rPr sz="800" spc="-10">
                <a:solidFill>
                  <a:srgbClr val="231F20"/>
                </a:solidFill>
                <a:latin typeface="Arial"/>
                <a:cs typeface="Arial"/>
              </a:rPr>
              <a:t> </a:t>
            </a:r>
            <a:r>
              <a:rPr sz="800">
                <a:solidFill>
                  <a:srgbClr val="231F20"/>
                </a:solidFill>
                <a:latin typeface="Arial"/>
                <a:cs typeface="Arial"/>
              </a:rPr>
              <a:t>Presentation</a:t>
            </a:r>
            <a:r>
              <a:rPr sz="800" spc="-5">
                <a:solidFill>
                  <a:srgbClr val="231F20"/>
                </a:solidFill>
                <a:latin typeface="Arial"/>
                <a:cs typeface="Arial"/>
              </a:rPr>
              <a:t> </a:t>
            </a:r>
            <a:r>
              <a:rPr sz="800">
                <a:solidFill>
                  <a:srgbClr val="231F20"/>
                </a:solidFill>
                <a:latin typeface="Arial"/>
                <a:cs typeface="Arial"/>
              </a:rPr>
              <a:t>relates</a:t>
            </a:r>
            <a:r>
              <a:rPr sz="800" spc="-10">
                <a:solidFill>
                  <a:srgbClr val="231F20"/>
                </a:solidFill>
                <a:latin typeface="Arial"/>
                <a:cs typeface="Arial"/>
              </a:rPr>
              <a:t> </a:t>
            </a:r>
            <a:r>
              <a:rPr sz="800">
                <a:solidFill>
                  <a:srgbClr val="231F20"/>
                </a:solidFill>
                <a:latin typeface="Arial"/>
                <a:cs typeface="Arial"/>
              </a:rPr>
              <a:t>is</a:t>
            </a:r>
            <a:r>
              <a:rPr sz="800" spc="-5">
                <a:solidFill>
                  <a:srgbClr val="231F20"/>
                </a:solidFill>
                <a:latin typeface="Arial"/>
                <a:cs typeface="Arial"/>
              </a:rPr>
              <a:t> </a:t>
            </a:r>
            <a:r>
              <a:rPr lang="en-GB" sz="800" spc="-10">
                <a:solidFill>
                  <a:srgbClr val="231F20"/>
                </a:solidFill>
                <a:latin typeface="Arial"/>
                <a:cs typeface="Arial"/>
              </a:rPr>
              <a:t>available </a:t>
            </a:r>
            <a:r>
              <a:rPr lang="en-GB" sz="800"/>
              <a:t>only to and will only be engaged in with such relevant persons.</a:t>
            </a:r>
            <a:endParaRPr sz="800">
              <a:latin typeface="Arial"/>
              <a:cs typeface="Arial"/>
            </a:endParaRPr>
          </a:p>
        </p:txBody>
      </p:sp>
      <p:sp>
        <p:nvSpPr>
          <p:cNvPr id="8" name="object 4">
            <a:extLst>
              <a:ext uri="{FF2B5EF4-FFF2-40B4-BE49-F238E27FC236}">
                <a16:creationId xmlns:a16="http://schemas.microsoft.com/office/drawing/2014/main" id="{5A768113-F54A-C62B-FF83-0D10DC06FA47}"/>
              </a:ext>
            </a:extLst>
          </p:cNvPr>
          <p:cNvSpPr txBox="1">
            <a:spLocks/>
          </p:cNvSpPr>
          <p:nvPr/>
        </p:nvSpPr>
        <p:spPr>
          <a:xfrm>
            <a:off x="377823" y="6564961"/>
            <a:ext cx="1210310" cy="249427"/>
          </a:xfrm>
          <a:prstGeom prst="rect">
            <a:avLst/>
          </a:prstGeom>
        </p:spPr>
        <p:txBody>
          <a:bodyPr vert="horz" wrap="square" lIns="0" tIns="3175" rIns="0" bIns="0" rtlCol="0">
            <a:spAutoFit/>
          </a:bodyPr>
          <a:lstStyle>
            <a:defPPr>
              <a:defRPr kern="0"/>
            </a:defPPr>
            <a:lvl1pPr>
              <a:defRPr sz="800" b="1" i="0">
                <a:solidFill>
                  <a:srgbClr val="231F20"/>
                </a:solidFill>
                <a:latin typeface="Arial"/>
                <a:cs typeface="Arial"/>
              </a:defRPr>
            </a:lvl1pPr>
          </a:lstStyle>
          <a:p>
            <a:pPr marL="12700" marR="0" lvl="0" indent="0" defTabSz="914400" eaLnBrk="1" fontAlgn="auto" latinLnBrk="0" hangingPunct="1">
              <a:lnSpc>
                <a:spcPct val="100000"/>
              </a:lnSpc>
              <a:spcBef>
                <a:spcPts val="25"/>
              </a:spcBef>
              <a:spcAft>
                <a:spcPts val="0"/>
              </a:spcAft>
              <a:buClrTx/>
              <a:buSzTx/>
              <a:buFontTx/>
              <a:buNone/>
              <a:tabLst/>
              <a:defRPr/>
            </a:pPr>
            <a:r>
              <a:rPr kumimoji="0" lang="en-GB" sz="800" b="1" i="0" u="none" strike="noStrike" kern="0" cap="none" spc="-10" normalizeH="0" baseline="0" noProof="0">
                <a:ln>
                  <a:noFill/>
                </a:ln>
                <a:solidFill>
                  <a:srgbClr val="231F20"/>
                </a:solidFill>
                <a:effectLst/>
                <a:uLnTx/>
                <a:uFillTx/>
                <a:latin typeface="Arial"/>
                <a:cs typeface="Arial"/>
              </a:rPr>
              <a:t>Peabody investor update</a:t>
            </a:r>
          </a:p>
          <a:p>
            <a:pPr marL="12700" marR="0" lvl="0" indent="0" defTabSz="914400" eaLnBrk="1" fontAlgn="auto" latinLnBrk="0" hangingPunct="1">
              <a:lnSpc>
                <a:spcPct val="100000"/>
              </a:lnSpc>
              <a:spcBef>
                <a:spcPts val="40"/>
              </a:spcBef>
              <a:spcAft>
                <a:spcPts val="0"/>
              </a:spcAft>
              <a:buClrTx/>
              <a:buSzTx/>
              <a:buFontTx/>
              <a:buNone/>
              <a:tabLst/>
              <a:defRPr/>
            </a:pPr>
            <a:r>
              <a:rPr lang="en-GB" b="0"/>
              <a:t>April 2024</a:t>
            </a:r>
            <a:endParaRPr kumimoji="0" lang="en-GB" sz="800" b="0" i="0" u="none" strike="noStrike" kern="0" cap="none" spc="-20" normalizeH="0" baseline="0" noProof="0">
              <a:ln>
                <a:noFill/>
              </a:ln>
              <a:solidFill>
                <a:srgbClr val="231F20"/>
              </a:solidFill>
              <a:effectLst/>
              <a:uLnTx/>
              <a:uFillTx/>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9C16-6F9F-3118-5075-B25E2D3220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DF9D7-32AA-CBA4-2388-D2FD88F0CB92}"/>
              </a:ext>
            </a:extLst>
          </p:cNvPr>
          <p:cNvSpPr>
            <a:spLocks noGrp="1"/>
          </p:cNvSpPr>
          <p:nvPr>
            <p:ph type="sldNum" sz="quarter" idx="12"/>
          </p:nvPr>
        </p:nvSpPr>
        <p:spPr/>
        <p:txBody>
          <a:bodyPr/>
          <a:lstStyle/>
          <a:p>
            <a:fld id="{5B3B6E8B-FAF9-6E49-9466-6F54E744055B}" type="slidenum">
              <a:rPr lang="en-GB" smtClean="0"/>
              <a:pPr/>
              <a:t>3</a:t>
            </a:fld>
            <a:endParaRPr lang="en-GB"/>
          </a:p>
        </p:txBody>
      </p:sp>
      <p:cxnSp>
        <p:nvCxnSpPr>
          <p:cNvPr id="4" name="Straight Connector 3">
            <a:extLst>
              <a:ext uri="{FF2B5EF4-FFF2-40B4-BE49-F238E27FC236}">
                <a16:creationId xmlns:a16="http://schemas.microsoft.com/office/drawing/2014/main" id="{A2309F1D-8693-D58D-8E0E-2ABEAD6F619B}"/>
              </a:ext>
            </a:extLst>
          </p:cNvPr>
          <p:cNvCxnSpPr>
            <a:cxnSpLocks/>
          </p:cNvCxnSpPr>
          <p:nvPr/>
        </p:nvCxnSpPr>
        <p:spPr>
          <a:xfrm>
            <a:off x="377825" y="2116800"/>
            <a:ext cx="1507524" cy="0"/>
          </a:xfrm>
          <a:prstGeom prst="line">
            <a:avLst/>
          </a:prstGeom>
          <a:ln w="57150">
            <a:solidFill>
              <a:schemeClr val="accent6"/>
            </a:solidFill>
          </a:ln>
        </p:spPr>
        <p:style>
          <a:lnRef idx="3">
            <a:schemeClr val="accent6"/>
          </a:lnRef>
          <a:fillRef idx="0">
            <a:schemeClr val="accent6"/>
          </a:fillRef>
          <a:effectRef idx="2">
            <a:schemeClr val="accent6"/>
          </a:effectRef>
          <a:fontRef idx="minor">
            <a:schemeClr val="tx1"/>
          </a:fontRef>
        </p:style>
      </p:cxnSp>
      <p:sp>
        <p:nvSpPr>
          <p:cNvPr id="5" name="Title 1">
            <a:extLst>
              <a:ext uri="{FF2B5EF4-FFF2-40B4-BE49-F238E27FC236}">
                <a16:creationId xmlns:a16="http://schemas.microsoft.com/office/drawing/2014/main" id="{2FA69291-4A2A-DED6-C429-604DFC23008C}"/>
              </a:ext>
            </a:extLst>
          </p:cNvPr>
          <p:cNvSpPr txBox="1">
            <a:spLocks/>
          </p:cNvSpPr>
          <p:nvPr/>
        </p:nvSpPr>
        <p:spPr>
          <a:xfrm>
            <a:off x="377825" y="2248112"/>
            <a:ext cx="155704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a:solidFill>
                  <a:schemeClr val="accent6"/>
                </a:solidFill>
              </a:rPr>
              <a:t>North Counties</a:t>
            </a:r>
          </a:p>
          <a:p>
            <a:pPr>
              <a:spcBef>
                <a:spcPts val="200"/>
              </a:spcBef>
            </a:pPr>
            <a:r>
              <a:rPr lang="en-GB" sz="3200" b="1" spc="0">
                <a:solidFill>
                  <a:schemeClr val="accent6"/>
                </a:solidFill>
              </a:rPr>
              <a:t>20,388</a:t>
            </a:r>
          </a:p>
        </p:txBody>
      </p:sp>
      <p:cxnSp>
        <p:nvCxnSpPr>
          <p:cNvPr id="6" name="Straight Connector 5">
            <a:extLst>
              <a:ext uri="{FF2B5EF4-FFF2-40B4-BE49-F238E27FC236}">
                <a16:creationId xmlns:a16="http://schemas.microsoft.com/office/drawing/2014/main" id="{3302095E-5E0B-8704-34EF-54617462F6E1}"/>
              </a:ext>
            </a:extLst>
          </p:cNvPr>
          <p:cNvCxnSpPr>
            <a:cxnSpLocks/>
          </p:cNvCxnSpPr>
          <p:nvPr/>
        </p:nvCxnSpPr>
        <p:spPr>
          <a:xfrm>
            <a:off x="377825" y="3066353"/>
            <a:ext cx="1507524" cy="0"/>
          </a:xfrm>
          <a:prstGeom prst="line">
            <a:avLst/>
          </a:prstGeom>
          <a:ln w="57150">
            <a:solidFill>
              <a:schemeClr val="accent5"/>
            </a:solidFill>
          </a:ln>
        </p:spPr>
        <p:style>
          <a:lnRef idx="3">
            <a:schemeClr val="accent6"/>
          </a:lnRef>
          <a:fillRef idx="0">
            <a:schemeClr val="accent6"/>
          </a:fillRef>
          <a:effectRef idx="2">
            <a:schemeClr val="accent6"/>
          </a:effectRef>
          <a:fontRef idx="minor">
            <a:schemeClr val="tx1"/>
          </a:fontRef>
        </p:style>
      </p:cxnSp>
      <p:sp>
        <p:nvSpPr>
          <p:cNvPr id="7" name="Title 1">
            <a:extLst>
              <a:ext uri="{FF2B5EF4-FFF2-40B4-BE49-F238E27FC236}">
                <a16:creationId xmlns:a16="http://schemas.microsoft.com/office/drawing/2014/main" id="{C5E92DB0-53DA-011E-B6BD-128FCFB6944A}"/>
              </a:ext>
            </a:extLst>
          </p:cNvPr>
          <p:cNvSpPr txBox="1">
            <a:spLocks/>
          </p:cNvSpPr>
          <p:nvPr/>
        </p:nvSpPr>
        <p:spPr>
          <a:xfrm>
            <a:off x="377825" y="3199256"/>
            <a:ext cx="186587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a:solidFill>
                  <a:schemeClr val="accent5"/>
                </a:solidFill>
              </a:rPr>
              <a:t>South Counties</a:t>
            </a:r>
          </a:p>
          <a:p>
            <a:pPr>
              <a:spcBef>
                <a:spcPts val="200"/>
              </a:spcBef>
            </a:pPr>
            <a:r>
              <a:rPr lang="en-GB" sz="3200" b="1" spc="0">
                <a:solidFill>
                  <a:schemeClr val="accent5"/>
                </a:solidFill>
              </a:rPr>
              <a:t>13,376</a:t>
            </a:r>
          </a:p>
        </p:txBody>
      </p:sp>
      <p:cxnSp>
        <p:nvCxnSpPr>
          <p:cNvPr id="8" name="Straight Connector 7">
            <a:extLst>
              <a:ext uri="{FF2B5EF4-FFF2-40B4-BE49-F238E27FC236}">
                <a16:creationId xmlns:a16="http://schemas.microsoft.com/office/drawing/2014/main" id="{CC378057-0AA6-A77F-A881-43680CC380AB}"/>
              </a:ext>
            </a:extLst>
          </p:cNvPr>
          <p:cNvCxnSpPr>
            <a:cxnSpLocks/>
          </p:cNvCxnSpPr>
          <p:nvPr/>
        </p:nvCxnSpPr>
        <p:spPr>
          <a:xfrm>
            <a:off x="377825" y="3990355"/>
            <a:ext cx="1507524" cy="0"/>
          </a:xfrm>
          <a:prstGeom prst="line">
            <a:avLst/>
          </a:prstGeom>
          <a:ln w="57150">
            <a:solidFill>
              <a:schemeClr val="accent4"/>
            </a:solidFill>
          </a:ln>
        </p:spPr>
        <p:style>
          <a:lnRef idx="3">
            <a:schemeClr val="accent6"/>
          </a:lnRef>
          <a:fillRef idx="0">
            <a:schemeClr val="accent6"/>
          </a:fillRef>
          <a:effectRef idx="2">
            <a:schemeClr val="accent6"/>
          </a:effectRef>
          <a:fontRef idx="minor">
            <a:schemeClr val="tx1"/>
          </a:fontRef>
        </p:style>
      </p:cxnSp>
      <p:sp>
        <p:nvSpPr>
          <p:cNvPr id="9" name="Title 1">
            <a:extLst>
              <a:ext uri="{FF2B5EF4-FFF2-40B4-BE49-F238E27FC236}">
                <a16:creationId xmlns:a16="http://schemas.microsoft.com/office/drawing/2014/main" id="{FF3DB806-3996-A509-0FB5-1DC3CF109161}"/>
              </a:ext>
            </a:extLst>
          </p:cNvPr>
          <p:cNvSpPr txBox="1">
            <a:spLocks/>
          </p:cNvSpPr>
          <p:nvPr/>
        </p:nvSpPr>
        <p:spPr>
          <a:xfrm>
            <a:off x="377825" y="4123258"/>
            <a:ext cx="186587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a:solidFill>
                  <a:schemeClr val="accent4"/>
                </a:solidFill>
              </a:rPr>
              <a:t>North East London</a:t>
            </a:r>
          </a:p>
          <a:p>
            <a:pPr>
              <a:spcBef>
                <a:spcPts val="200"/>
              </a:spcBef>
            </a:pPr>
            <a:r>
              <a:rPr lang="en-GB" sz="3200" b="1" spc="0">
                <a:solidFill>
                  <a:schemeClr val="accent4"/>
                </a:solidFill>
              </a:rPr>
              <a:t>23,710</a:t>
            </a:r>
          </a:p>
        </p:txBody>
      </p:sp>
      <p:cxnSp>
        <p:nvCxnSpPr>
          <p:cNvPr id="10" name="Straight Connector 9">
            <a:extLst>
              <a:ext uri="{FF2B5EF4-FFF2-40B4-BE49-F238E27FC236}">
                <a16:creationId xmlns:a16="http://schemas.microsoft.com/office/drawing/2014/main" id="{0FD0BB72-83AE-B6FB-B7E2-7794DE7DE085}"/>
              </a:ext>
            </a:extLst>
          </p:cNvPr>
          <p:cNvCxnSpPr/>
          <p:nvPr/>
        </p:nvCxnSpPr>
        <p:spPr>
          <a:xfrm>
            <a:off x="2282646" y="2122454"/>
            <a:ext cx="1507524" cy="0"/>
          </a:xfrm>
          <a:prstGeom prst="line">
            <a:avLst/>
          </a:prstGeom>
          <a:ln w="57150">
            <a:solidFill>
              <a:schemeClr val="accent2"/>
            </a:solidFill>
          </a:ln>
        </p:spPr>
        <p:style>
          <a:lnRef idx="3">
            <a:schemeClr val="accent6"/>
          </a:lnRef>
          <a:fillRef idx="0">
            <a:schemeClr val="accent6"/>
          </a:fillRef>
          <a:effectRef idx="2">
            <a:schemeClr val="accent6"/>
          </a:effectRef>
          <a:fontRef idx="minor">
            <a:schemeClr val="tx1"/>
          </a:fontRef>
        </p:style>
      </p:cxnSp>
      <p:sp>
        <p:nvSpPr>
          <p:cNvPr id="11" name="Title 1">
            <a:extLst>
              <a:ext uri="{FF2B5EF4-FFF2-40B4-BE49-F238E27FC236}">
                <a16:creationId xmlns:a16="http://schemas.microsoft.com/office/drawing/2014/main" id="{51EAEE1C-9DDF-D27F-4C44-58A9150DFC38}"/>
              </a:ext>
            </a:extLst>
          </p:cNvPr>
          <p:cNvSpPr txBox="1">
            <a:spLocks/>
          </p:cNvSpPr>
          <p:nvPr/>
        </p:nvSpPr>
        <p:spPr>
          <a:xfrm>
            <a:off x="2282646" y="2255357"/>
            <a:ext cx="186587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a:solidFill>
                  <a:schemeClr val="accent2"/>
                </a:solidFill>
              </a:rPr>
              <a:t>North and West London</a:t>
            </a:r>
          </a:p>
          <a:p>
            <a:pPr>
              <a:spcBef>
                <a:spcPts val="200"/>
              </a:spcBef>
            </a:pPr>
            <a:r>
              <a:rPr lang="en-GB" sz="3200" b="1" spc="0">
                <a:solidFill>
                  <a:schemeClr val="accent2"/>
                </a:solidFill>
              </a:rPr>
              <a:t>26,507</a:t>
            </a:r>
          </a:p>
        </p:txBody>
      </p:sp>
      <p:cxnSp>
        <p:nvCxnSpPr>
          <p:cNvPr id="12" name="Straight Connector 11">
            <a:extLst>
              <a:ext uri="{FF2B5EF4-FFF2-40B4-BE49-F238E27FC236}">
                <a16:creationId xmlns:a16="http://schemas.microsoft.com/office/drawing/2014/main" id="{85097FB0-886D-6BB0-EC84-F311E9F8089B}"/>
              </a:ext>
            </a:extLst>
          </p:cNvPr>
          <p:cNvCxnSpPr/>
          <p:nvPr/>
        </p:nvCxnSpPr>
        <p:spPr>
          <a:xfrm>
            <a:off x="2243695" y="3041380"/>
            <a:ext cx="1507524" cy="0"/>
          </a:xfrm>
          <a:prstGeom prst="line">
            <a:avLst/>
          </a:prstGeom>
          <a:ln w="57150">
            <a:solidFill>
              <a:schemeClr val="accent1"/>
            </a:solidFill>
          </a:ln>
        </p:spPr>
        <p:style>
          <a:lnRef idx="3">
            <a:schemeClr val="accent6"/>
          </a:lnRef>
          <a:fillRef idx="0">
            <a:schemeClr val="accent6"/>
          </a:fillRef>
          <a:effectRef idx="2">
            <a:schemeClr val="accent6"/>
          </a:effectRef>
          <a:fontRef idx="minor">
            <a:schemeClr val="tx1"/>
          </a:fontRef>
        </p:style>
      </p:cxnSp>
      <p:sp>
        <p:nvSpPr>
          <p:cNvPr id="13" name="Title 1">
            <a:extLst>
              <a:ext uri="{FF2B5EF4-FFF2-40B4-BE49-F238E27FC236}">
                <a16:creationId xmlns:a16="http://schemas.microsoft.com/office/drawing/2014/main" id="{9D7DC350-5802-6089-22AE-E828809C3A51}"/>
              </a:ext>
            </a:extLst>
          </p:cNvPr>
          <p:cNvSpPr txBox="1">
            <a:spLocks/>
          </p:cNvSpPr>
          <p:nvPr/>
        </p:nvSpPr>
        <p:spPr>
          <a:xfrm>
            <a:off x="2243695" y="3174283"/>
            <a:ext cx="186587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dirty="0">
                <a:solidFill>
                  <a:schemeClr val="accent1"/>
                </a:solidFill>
              </a:rPr>
              <a:t>South London</a:t>
            </a:r>
          </a:p>
          <a:p>
            <a:pPr>
              <a:spcBef>
                <a:spcPts val="200"/>
              </a:spcBef>
            </a:pPr>
            <a:r>
              <a:rPr lang="en-GB" sz="3200" b="1" spc="0" dirty="0">
                <a:solidFill>
                  <a:schemeClr val="accent1"/>
                </a:solidFill>
              </a:rPr>
              <a:t>23,468</a:t>
            </a:r>
          </a:p>
        </p:txBody>
      </p:sp>
      <p:cxnSp>
        <p:nvCxnSpPr>
          <p:cNvPr id="14" name="Straight Connector 13">
            <a:extLst>
              <a:ext uri="{FF2B5EF4-FFF2-40B4-BE49-F238E27FC236}">
                <a16:creationId xmlns:a16="http://schemas.microsoft.com/office/drawing/2014/main" id="{D3F7B83E-A294-E447-072F-D860CBAF1EAB}"/>
              </a:ext>
            </a:extLst>
          </p:cNvPr>
          <p:cNvCxnSpPr/>
          <p:nvPr/>
        </p:nvCxnSpPr>
        <p:spPr>
          <a:xfrm>
            <a:off x="2243695" y="3974073"/>
            <a:ext cx="1507524" cy="0"/>
          </a:xfrm>
          <a:prstGeom prst="line">
            <a:avLst/>
          </a:prstGeom>
          <a:ln w="57150">
            <a:solidFill>
              <a:schemeClr val="tx1"/>
            </a:solidFill>
          </a:ln>
        </p:spPr>
        <p:style>
          <a:lnRef idx="3">
            <a:schemeClr val="accent6"/>
          </a:lnRef>
          <a:fillRef idx="0">
            <a:schemeClr val="accent6"/>
          </a:fillRef>
          <a:effectRef idx="2">
            <a:schemeClr val="accent6"/>
          </a:effectRef>
          <a:fontRef idx="minor">
            <a:schemeClr val="tx1"/>
          </a:fontRef>
        </p:style>
      </p:cxnSp>
      <p:sp>
        <p:nvSpPr>
          <p:cNvPr id="15" name="Title 1">
            <a:extLst>
              <a:ext uri="{FF2B5EF4-FFF2-40B4-BE49-F238E27FC236}">
                <a16:creationId xmlns:a16="http://schemas.microsoft.com/office/drawing/2014/main" id="{25E06280-5B0D-0E8F-7E0C-C2318B2FE1A0}"/>
              </a:ext>
            </a:extLst>
          </p:cNvPr>
          <p:cNvSpPr txBox="1">
            <a:spLocks/>
          </p:cNvSpPr>
          <p:nvPr/>
        </p:nvSpPr>
        <p:spPr>
          <a:xfrm>
            <a:off x="2243695" y="4106976"/>
            <a:ext cx="1865870" cy="726188"/>
          </a:xfrm>
          <a:prstGeom prst="rect">
            <a:avLst/>
          </a:prstGeom>
        </p:spPr>
        <p:txBody>
          <a:bodyPr vert="horz" lIns="0" tIns="0" rIns="0" bIns="0" rtlCol="0" anchor="t" anchorCtr="0">
            <a:normAutofit/>
          </a:bodyPr>
          <a:lstStyle>
            <a:lvl1pPr algn="l" defTabSz="914400" rtl="0" eaLnBrk="1" latinLnBrk="0" hangingPunct="1">
              <a:lnSpc>
                <a:spcPct val="88000"/>
              </a:lnSpc>
              <a:spcBef>
                <a:spcPct val="0"/>
              </a:spcBef>
              <a:buNone/>
              <a:defRPr sz="4000" kern="1200" spc="-100" baseline="0">
                <a:solidFill>
                  <a:schemeClr val="tx1"/>
                </a:solidFill>
                <a:latin typeface="+mj-lt"/>
                <a:ea typeface="+mj-ea"/>
                <a:cs typeface="+mj-cs"/>
              </a:defRPr>
            </a:lvl1pPr>
          </a:lstStyle>
          <a:p>
            <a:pPr>
              <a:spcBef>
                <a:spcPts val="200"/>
              </a:spcBef>
            </a:pPr>
            <a:r>
              <a:rPr lang="en-GB" sz="1200" spc="0"/>
              <a:t>Total</a:t>
            </a:r>
          </a:p>
          <a:p>
            <a:pPr>
              <a:spcBef>
                <a:spcPts val="200"/>
              </a:spcBef>
            </a:pPr>
            <a:r>
              <a:rPr lang="en-GB" sz="3200" b="1" spc="0"/>
              <a:t>107,449</a:t>
            </a:r>
            <a:endParaRPr lang="en-GB" sz="3200" b="1" spc="0" baseline="30000"/>
          </a:p>
        </p:txBody>
      </p:sp>
      <p:pic>
        <p:nvPicPr>
          <p:cNvPr id="16" name="Picture 15" descr="A map of the united kingdom&#10;&#10;Description automatically generated">
            <a:extLst>
              <a:ext uri="{FF2B5EF4-FFF2-40B4-BE49-F238E27FC236}">
                <a16:creationId xmlns:a16="http://schemas.microsoft.com/office/drawing/2014/main" id="{72AE0A62-966E-D8DB-B783-51C1FE9CF6C2}"/>
              </a:ext>
            </a:extLst>
          </p:cNvPr>
          <p:cNvPicPr>
            <a:picLocks noChangeAspect="1"/>
          </p:cNvPicPr>
          <p:nvPr/>
        </p:nvPicPr>
        <p:blipFill>
          <a:blip r:embed="rId3"/>
          <a:stretch>
            <a:fillRect/>
          </a:stretch>
        </p:blipFill>
        <p:spPr>
          <a:xfrm>
            <a:off x="4642485" y="490329"/>
            <a:ext cx="5525582" cy="5678222"/>
          </a:xfrm>
          <a:prstGeom prst="rect">
            <a:avLst/>
          </a:prstGeom>
        </p:spPr>
      </p:pic>
      <p:sp>
        <p:nvSpPr>
          <p:cNvPr id="17" name="Title 2">
            <a:extLst>
              <a:ext uri="{FF2B5EF4-FFF2-40B4-BE49-F238E27FC236}">
                <a16:creationId xmlns:a16="http://schemas.microsoft.com/office/drawing/2014/main" id="{FD8D0675-9D8C-C359-F5B1-46C16479A8BD}"/>
              </a:ext>
            </a:extLst>
          </p:cNvPr>
          <p:cNvSpPr txBox="1">
            <a:spLocks/>
          </p:cNvSpPr>
          <p:nvPr/>
        </p:nvSpPr>
        <p:spPr>
          <a:xfrm>
            <a:off x="377826" y="1065795"/>
            <a:ext cx="5718174" cy="1061759"/>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tx1"/>
                </a:solidFill>
                <a:latin typeface="Lexend Deca SemiBold" pitchFamily="2" charset="77"/>
                <a:ea typeface="+mj-ea"/>
                <a:cs typeface="+mj-cs"/>
              </a:defRPr>
            </a:lvl1pPr>
          </a:lstStyle>
          <a:p>
            <a:r>
              <a:rPr lang="en-US" sz="4000">
                <a:latin typeface="Lexend Deca SemiBold"/>
              </a:rPr>
              <a:t>Local Peabody</a:t>
            </a:r>
            <a:endParaRPr lang="en-US" sz="4000"/>
          </a:p>
        </p:txBody>
      </p:sp>
    </p:spTree>
    <p:extLst>
      <p:ext uri="{BB962C8B-B14F-4D97-AF65-F5344CB8AC3E}">
        <p14:creationId xmlns:p14="http://schemas.microsoft.com/office/powerpoint/2010/main" val="59358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1348-BF6C-78A3-7441-8A0B45416F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CB42D-FA91-6AE1-9C3C-768A6221001A}"/>
              </a:ext>
            </a:extLst>
          </p:cNvPr>
          <p:cNvSpPr>
            <a:spLocks noGrp="1"/>
          </p:cNvSpPr>
          <p:nvPr>
            <p:ph type="sldNum" sz="quarter" idx="12"/>
          </p:nvPr>
        </p:nvSpPr>
        <p:spPr/>
        <p:txBody>
          <a:bodyPr anchor="t">
            <a:normAutofit/>
          </a:bodyPr>
          <a:lstStyle/>
          <a:p>
            <a:pPr>
              <a:spcAft>
                <a:spcPts val="600"/>
              </a:spcAft>
            </a:pPr>
            <a:fld id="{5B3B6E8B-FAF9-6E49-9466-6F54E744055B}" type="slidenum">
              <a:rPr lang="en-GB" smtClean="0"/>
              <a:pPr>
                <a:spcAft>
                  <a:spcPts val="600"/>
                </a:spcAft>
              </a:pPr>
              <a:t>4</a:t>
            </a:fld>
            <a:endParaRPr lang="en-GB"/>
          </a:p>
        </p:txBody>
      </p:sp>
      <p:sp>
        <p:nvSpPr>
          <p:cNvPr id="3" name="Title 2">
            <a:extLst>
              <a:ext uri="{FF2B5EF4-FFF2-40B4-BE49-F238E27FC236}">
                <a16:creationId xmlns:a16="http://schemas.microsoft.com/office/drawing/2014/main" id="{5A2E5FF8-12BC-A69E-73BA-4AE32812673C}"/>
              </a:ext>
            </a:extLst>
          </p:cNvPr>
          <p:cNvSpPr>
            <a:spLocks noGrp="1"/>
          </p:cNvSpPr>
          <p:nvPr>
            <p:ph type="ctrTitle"/>
          </p:nvPr>
        </p:nvSpPr>
        <p:spPr>
          <a:xfrm>
            <a:off x="377826" y="1177471"/>
            <a:ext cx="9407858" cy="1061759"/>
          </a:xfrm>
        </p:spPr>
        <p:txBody>
          <a:bodyPr anchor="t">
            <a:normAutofit/>
          </a:bodyPr>
          <a:lstStyle/>
          <a:p>
            <a:r>
              <a:rPr lang="en-US" b="1"/>
              <a:t>External environment</a:t>
            </a:r>
          </a:p>
        </p:txBody>
      </p:sp>
      <p:sp>
        <p:nvSpPr>
          <p:cNvPr id="5" name="Text Placeholder 4">
            <a:extLst>
              <a:ext uri="{FF2B5EF4-FFF2-40B4-BE49-F238E27FC236}">
                <a16:creationId xmlns:a16="http://schemas.microsoft.com/office/drawing/2014/main" id="{FB82A48A-B020-60FB-ACB1-72376ABD68A5}"/>
              </a:ext>
            </a:extLst>
          </p:cNvPr>
          <p:cNvSpPr>
            <a:spLocks noGrp="1"/>
          </p:cNvSpPr>
          <p:nvPr>
            <p:ph type="body" sz="quarter" idx="4294967295"/>
          </p:nvPr>
        </p:nvSpPr>
        <p:spPr>
          <a:xfrm>
            <a:off x="503208" y="2451819"/>
            <a:ext cx="10739438" cy="3163888"/>
          </a:xfrm>
        </p:spPr>
        <p:txBody>
          <a:bodyPr anchor="t">
            <a:normAutofit/>
          </a:bodyPr>
          <a:lstStyle/>
          <a:p>
            <a:pPr marL="219710" indent="-207010">
              <a:spcBef>
                <a:spcPts val="600"/>
              </a:spcBef>
              <a:spcAft>
                <a:spcPts val="600"/>
              </a:spcAft>
              <a:buFontTx/>
              <a:buChar char="•"/>
              <a:tabLst>
                <a:tab pos="219710" algn="l"/>
              </a:tabLst>
            </a:pPr>
            <a:r>
              <a:rPr lang="en-GB" sz="1800"/>
              <a:t>Consumer regulation and increased scrutiny on overall quality of resident services.</a:t>
            </a:r>
          </a:p>
          <a:p>
            <a:pPr marL="219710" indent="-207010">
              <a:spcBef>
                <a:spcPts val="600"/>
              </a:spcBef>
              <a:spcAft>
                <a:spcPts val="600"/>
              </a:spcAft>
              <a:buFontTx/>
              <a:buChar char="•"/>
              <a:tabLst>
                <a:tab pos="219710" algn="l"/>
              </a:tabLst>
            </a:pPr>
            <a:r>
              <a:rPr lang="en-GB" sz="1800"/>
              <a:t>Ongoing engagement and dialogue with the regulator, ombudsman and government.</a:t>
            </a:r>
          </a:p>
          <a:p>
            <a:pPr marL="219710" indent="-207010">
              <a:spcBef>
                <a:spcPts val="600"/>
              </a:spcBef>
              <a:spcAft>
                <a:spcPts val="600"/>
              </a:spcAft>
              <a:buChar char="•"/>
              <a:tabLst>
                <a:tab pos="219710" algn="l"/>
              </a:tabLst>
            </a:pPr>
            <a:r>
              <a:rPr lang="en-GB" sz="1800"/>
              <a:t>Political uncertainty and long-term planning around rent settlements.</a:t>
            </a:r>
          </a:p>
          <a:p>
            <a:pPr marL="219710" indent="-207010">
              <a:spcBef>
                <a:spcPts val="600"/>
              </a:spcBef>
              <a:spcAft>
                <a:spcPts val="600"/>
              </a:spcAft>
              <a:buChar char="•"/>
              <a:tabLst>
                <a:tab pos="219710" algn="l"/>
              </a:tabLst>
            </a:pPr>
            <a:r>
              <a:rPr lang="en-GB" sz="1800"/>
              <a:t>Sustainability and the journey to net zero.</a:t>
            </a:r>
          </a:p>
          <a:p>
            <a:pPr marL="219710" indent="-207010">
              <a:spcBef>
                <a:spcPts val="600"/>
              </a:spcBef>
              <a:spcAft>
                <a:spcPts val="600"/>
              </a:spcAft>
              <a:buFontTx/>
              <a:buChar char="•"/>
              <a:tabLst>
                <a:tab pos="219710" algn="l"/>
              </a:tabLst>
            </a:pPr>
            <a:r>
              <a:rPr lang="en-GB" sz="1800"/>
              <a:t>Pressure to build much-needed new social homes.</a:t>
            </a:r>
          </a:p>
          <a:p>
            <a:pPr marL="219710" indent="-207010">
              <a:spcBef>
                <a:spcPts val="600"/>
              </a:spcBef>
              <a:spcAft>
                <a:spcPts val="600"/>
              </a:spcAft>
              <a:buFontTx/>
              <a:buChar char="•"/>
              <a:tabLst>
                <a:tab pos="219710" algn="l"/>
              </a:tabLst>
            </a:pPr>
            <a:r>
              <a:rPr lang="en-GB" sz="1800"/>
              <a:t>Borrowing costs continue to remain elevated despite falling inflation.</a:t>
            </a:r>
          </a:p>
          <a:p>
            <a:pPr marL="285750" marR="0" lvl="1" indent="-285750" defTabSz="914400" rtl="0" eaLnBrk="1" fontAlgn="auto" latinLnBrk="0" hangingPunct="1">
              <a:spcBef>
                <a:spcPts val="0"/>
              </a:spcBef>
              <a:buClrTx/>
              <a:buSzTx/>
              <a:buFont typeface="Arial" panose="020B0604020202020204" pitchFamily="34" charset="0"/>
              <a:buChar char="•"/>
              <a:tabLst/>
              <a:defRPr/>
            </a:pPr>
            <a:endParaRPr lang="en-GB" sz="1600"/>
          </a:p>
        </p:txBody>
      </p:sp>
    </p:spTree>
    <p:extLst>
      <p:ext uri="{BB962C8B-B14F-4D97-AF65-F5344CB8AC3E}">
        <p14:creationId xmlns:p14="http://schemas.microsoft.com/office/powerpoint/2010/main" val="21613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0ADBD-9E5E-26E7-5DAC-D581E6C90F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0FDA6-7EAC-1D04-6752-4634EFCAC6D0}"/>
              </a:ext>
            </a:extLst>
          </p:cNvPr>
          <p:cNvSpPr>
            <a:spLocks noGrp="1"/>
          </p:cNvSpPr>
          <p:nvPr>
            <p:ph type="sldNum" sz="quarter" idx="12"/>
          </p:nvPr>
        </p:nvSpPr>
        <p:spPr/>
        <p:txBody>
          <a:bodyPr/>
          <a:lstStyle/>
          <a:p>
            <a:fld id="{5B3B6E8B-FAF9-6E49-9466-6F54E744055B}" type="slidenum">
              <a:rPr lang="en-GB" smtClean="0"/>
              <a:pPr/>
              <a:t>5</a:t>
            </a:fld>
            <a:endParaRPr lang="en-GB"/>
          </a:p>
        </p:txBody>
      </p:sp>
      <p:sp>
        <p:nvSpPr>
          <p:cNvPr id="3" name="Title 2">
            <a:extLst>
              <a:ext uri="{FF2B5EF4-FFF2-40B4-BE49-F238E27FC236}">
                <a16:creationId xmlns:a16="http://schemas.microsoft.com/office/drawing/2014/main" id="{6164EF5A-51DD-F6B5-5979-CDC85E3EF195}"/>
              </a:ext>
            </a:extLst>
          </p:cNvPr>
          <p:cNvSpPr>
            <a:spLocks noGrp="1"/>
          </p:cNvSpPr>
          <p:nvPr>
            <p:ph type="ctrTitle"/>
          </p:nvPr>
        </p:nvSpPr>
        <p:spPr>
          <a:xfrm>
            <a:off x="377825" y="1944000"/>
            <a:ext cx="4757846" cy="709267"/>
          </a:xfrm>
        </p:spPr>
        <p:txBody>
          <a:bodyPr/>
          <a:lstStyle/>
          <a:p>
            <a:r>
              <a:rPr lang="en-US">
                <a:latin typeface="Lexend Deca SemiBold"/>
              </a:rPr>
              <a:t>Leadership team</a:t>
            </a:r>
            <a:endParaRPr lang="en-US"/>
          </a:p>
        </p:txBody>
      </p:sp>
      <p:sp>
        <p:nvSpPr>
          <p:cNvPr id="9" name="Title 1">
            <a:extLst>
              <a:ext uri="{FF2B5EF4-FFF2-40B4-BE49-F238E27FC236}">
                <a16:creationId xmlns:a16="http://schemas.microsoft.com/office/drawing/2014/main" id="{DEE96350-D188-EB10-193C-5CADA6BBD56E}"/>
              </a:ext>
            </a:extLst>
          </p:cNvPr>
          <p:cNvSpPr txBox="1">
            <a:spLocks/>
          </p:cNvSpPr>
          <p:nvPr/>
        </p:nvSpPr>
        <p:spPr>
          <a:xfrm>
            <a:off x="3933426" y="2653267"/>
            <a:ext cx="5692775"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pitchFamily="2" charset="0"/>
              </a:rPr>
              <a:t>Update</a:t>
            </a:r>
          </a:p>
        </p:txBody>
      </p:sp>
    </p:spTree>
    <p:extLst>
      <p:ext uri="{BB962C8B-B14F-4D97-AF65-F5344CB8AC3E}">
        <p14:creationId xmlns:p14="http://schemas.microsoft.com/office/powerpoint/2010/main" val="396979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B76B-3134-82A0-3641-55C761D72918}"/>
            </a:ext>
          </a:extLst>
        </p:cNvPr>
        <p:cNvGrpSpPr/>
        <p:nvPr/>
      </p:nvGrpSpPr>
      <p:grpSpPr>
        <a:xfrm>
          <a:off x="0" y="0"/>
          <a:ext cx="0" cy="0"/>
          <a:chOff x="0" y="0"/>
          <a:chExt cx="0" cy="0"/>
        </a:xfrm>
      </p:grpSpPr>
      <p:sp>
        <p:nvSpPr>
          <p:cNvPr id="19" name="Text Placeholder 11">
            <a:extLst>
              <a:ext uri="{FF2B5EF4-FFF2-40B4-BE49-F238E27FC236}">
                <a16:creationId xmlns:a16="http://schemas.microsoft.com/office/drawing/2014/main" id="{6960ED0D-A094-E41C-A6D6-C88CCA0927A5}"/>
              </a:ext>
            </a:extLst>
          </p:cNvPr>
          <p:cNvSpPr txBox="1">
            <a:spLocks/>
          </p:cNvSpPr>
          <p:nvPr/>
        </p:nvSpPr>
        <p:spPr>
          <a:xfrm>
            <a:off x="4022906" y="3104289"/>
            <a:ext cx="2654341" cy="2253415"/>
          </a:xfrm>
          <a:prstGeom prst="rect">
            <a:avLst/>
          </a:prstGeom>
        </p:spPr>
        <p:txBody>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GB" sz="1400" dirty="0"/>
              <a:t>Elly Hoult - Chief Operating Officer and Deputy Chief Executive Officer </a:t>
            </a:r>
          </a:p>
          <a:p>
            <a:pPr>
              <a:spcBef>
                <a:spcPts val="600"/>
              </a:spcBef>
              <a:spcAft>
                <a:spcPts val="600"/>
              </a:spcAft>
            </a:pPr>
            <a:r>
              <a:rPr lang="en-GB" sz="1200" b="0" dirty="0"/>
              <a:t>Elly adds the role of Deputy Chief Executive to her existing Chief Operating Officer position, broadening her remit to include executive responsibility for Town &amp; Country Housing. </a:t>
            </a:r>
          </a:p>
          <a:p>
            <a:endParaRPr lang="en-US" dirty="0"/>
          </a:p>
        </p:txBody>
      </p:sp>
      <p:sp>
        <p:nvSpPr>
          <p:cNvPr id="20" name="Text Placeholder 13">
            <a:extLst>
              <a:ext uri="{FF2B5EF4-FFF2-40B4-BE49-F238E27FC236}">
                <a16:creationId xmlns:a16="http://schemas.microsoft.com/office/drawing/2014/main" id="{F587AEF5-0DF4-1E16-06CA-3A7B1F753C59}"/>
              </a:ext>
            </a:extLst>
          </p:cNvPr>
          <p:cNvSpPr txBox="1">
            <a:spLocks/>
          </p:cNvSpPr>
          <p:nvPr/>
        </p:nvSpPr>
        <p:spPr>
          <a:xfrm>
            <a:off x="7473596" y="3156841"/>
            <a:ext cx="2851128" cy="3186208"/>
          </a:xfrm>
          <a:prstGeom prst="rect">
            <a:avLst/>
          </a:prstGeom>
        </p:spPr>
        <p:txBody>
          <a:bodyPr lIns="91440" tIns="45720" rIns="91440" bIns="45720" anchor="t"/>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Phil Day  - new Chief Financial Officer </a:t>
            </a:r>
            <a:endParaRPr lang="en-US"/>
          </a:p>
          <a:p>
            <a:r>
              <a:rPr lang="en-GB" sz="1200" b="0"/>
              <a:t>Phil joins Peabody with 20 years of senior experience in social housing, eight of which were at Peabody. Most recently he spent seven years as Group Finance Director at the Guinness Partnership.</a:t>
            </a:r>
            <a:endParaRPr lang="en-US"/>
          </a:p>
          <a:p>
            <a:r>
              <a:rPr lang="en-GB" sz="1200" b="0"/>
              <a:t>Phil will re-join Peabody on 2 September. Current CFO Eamonn Hughes will remain in post until the end of June. </a:t>
            </a:r>
          </a:p>
          <a:p>
            <a:endParaRPr lang="en-US"/>
          </a:p>
        </p:txBody>
      </p:sp>
      <p:sp>
        <p:nvSpPr>
          <p:cNvPr id="22" name="Text Placeholder 10">
            <a:extLst>
              <a:ext uri="{FF2B5EF4-FFF2-40B4-BE49-F238E27FC236}">
                <a16:creationId xmlns:a16="http://schemas.microsoft.com/office/drawing/2014/main" id="{4732FA69-CA39-CE67-FBF6-5DE5443A8668}"/>
              </a:ext>
            </a:extLst>
          </p:cNvPr>
          <p:cNvSpPr txBox="1">
            <a:spLocks/>
          </p:cNvSpPr>
          <p:nvPr/>
        </p:nvSpPr>
        <p:spPr>
          <a:xfrm>
            <a:off x="377825" y="3156841"/>
            <a:ext cx="2796182" cy="2858948"/>
          </a:xfrm>
          <a:prstGeom prst="rect">
            <a:avLst/>
          </a:prstGeom>
        </p:spPr>
        <p:txBody>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GB" sz="1400"/>
              <a:t>Caroline Corby - Chair of Peabody Group </a:t>
            </a:r>
            <a:endParaRPr lang="en-GB" sz="1400" b="0"/>
          </a:p>
          <a:p>
            <a:pPr>
              <a:spcBef>
                <a:spcPts val="600"/>
              </a:spcBef>
              <a:spcAft>
                <a:spcPts val="600"/>
              </a:spcAft>
            </a:pPr>
            <a:r>
              <a:rPr lang="en-GB" sz="1200" b="0"/>
              <a:t>Caroline took up the role of Chair on 1 April, with Interim Chair David Hardy becoming Vice-Chair.</a:t>
            </a:r>
          </a:p>
          <a:p>
            <a:pPr>
              <a:spcBef>
                <a:spcPts val="600"/>
              </a:spcBef>
              <a:spcAft>
                <a:spcPts val="600"/>
              </a:spcAft>
            </a:pPr>
            <a:r>
              <a:rPr lang="en-GB" sz="1200" b="0"/>
              <a:t>She has extensive experience in the social housing sector as a former Chair of One Housing and Vice Chair of Riverside Group. She continues to chair the Professional Standards Authority for Health and Social Care and the Parole Board for England and Wales.</a:t>
            </a:r>
          </a:p>
          <a:p>
            <a:endParaRPr lang="en-US"/>
          </a:p>
        </p:txBody>
      </p:sp>
      <p:pic>
        <p:nvPicPr>
          <p:cNvPr id="23" name="object 12">
            <a:extLst>
              <a:ext uri="{FF2B5EF4-FFF2-40B4-BE49-F238E27FC236}">
                <a16:creationId xmlns:a16="http://schemas.microsoft.com/office/drawing/2014/main" id="{EB874A64-C92D-58DE-2FBA-C8862C51CCAE}"/>
              </a:ext>
            </a:extLst>
          </p:cNvPr>
          <p:cNvPicPr>
            <a:picLocks noChangeAspect="1"/>
          </p:cNvPicPr>
          <p:nvPr/>
        </p:nvPicPr>
        <p:blipFill rotWithShape="1">
          <a:blip r:embed="rId3" cstate="print"/>
          <a:srcRect l="1903" r="1903"/>
          <a:stretch/>
        </p:blipFill>
        <p:spPr>
          <a:xfrm flipH="1">
            <a:off x="4048438" y="1631697"/>
            <a:ext cx="2435225" cy="1443037"/>
          </a:xfrm>
          <a:prstGeom prst="rect">
            <a:avLst/>
          </a:prstGeom>
        </p:spPr>
      </p:pic>
      <p:pic>
        <p:nvPicPr>
          <p:cNvPr id="24" name="Picture 2" descr="Phil Day (1)">
            <a:extLst>
              <a:ext uri="{FF2B5EF4-FFF2-40B4-BE49-F238E27FC236}">
                <a16:creationId xmlns:a16="http://schemas.microsoft.com/office/drawing/2014/main" id="{4A1C4DDC-3F77-2E64-302B-6D9DBF9679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7" r="2537"/>
          <a:stretch/>
        </p:blipFill>
        <p:spPr bwMode="auto">
          <a:xfrm>
            <a:off x="7538573" y="1631697"/>
            <a:ext cx="2435225" cy="14430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 corby">
            <a:extLst>
              <a:ext uri="{FF2B5EF4-FFF2-40B4-BE49-F238E27FC236}">
                <a16:creationId xmlns:a16="http://schemas.microsoft.com/office/drawing/2014/main" id="{39FD17A4-14A7-2C44-3E8D-CC43986CAC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68" b="4368"/>
          <a:stretch/>
        </p:blipFill>
        <p:spPr bwMode="auto">
          <a:xfrm>
            <a:off x="558303" y="1631697"/>
            <a:ext cx="24352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46813121-A2C1-7C21-124A-E82EF359C1F8}"/>
              </a:ext>
            </a:extLst>
          </p:cNvPr>
          <p:cNvSpPr txBox="1">
            <a:spLocks/>
          </p:cNvSpPr>
          <p:nvPr/>
        </p:nvSpPr>
        <p:spPr>
          <a:xfrm>
            <a:off x="377826" y="1065795"/>
            <a:ext cx="5718174" cy="1061759"/>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tx1"/>
                </a:solidFill>
                <a:latin typeface="Lexend Deca SemiBold" pitchFamily="2" charset="77"/>
                <a:ea typeface="+mj-ea"/>
                <a:cs typeface="+mj-cs"/>
              </a:defRPr>
            </a:lvl1pPr>
          </a:lstStyle>
          <a:p>
            <a:r>
              <a:rPr lang="en-US" sz="4000"/>
              <a:t>Leadership changes</a:t>
            </a:r>
            <a:endParaRPr lang="en-US"/>
          </a:p>
        </p:txBody>
      </p:sp>
      <p:sp>
        <p:nvSpPr>
          <p:cNvPr id="3" name="Slide Number Placeholder 1">
            <a:extLst>
              <a:ext uri="{FF2B5EF4-FFF2-40B4-BE49-F238E27FC236}">
                <a16:creationId xmlns:a16="http://schemas.microsoft.com/office/drawing/2014/main" id="{CDF1BB69-07CB-38F7-7A6B-FCFDA8EA98B8}"/>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6</a:t>
            </a:fld>
            <a:endParaRPr lang="en-GB"/>
          </a:p>
        </p:txBody>
      </p:sp>
      <p:sp>
        <p:nvSpPr>
          <p:cNvPr id="6" name="TextBox 5">
            <a:extLst>
              <a:ext uri="{FF2B5EF4-FFF2-40B4-BE49-F238E27FC236}">
                <a16:creationId xmlns:a16="http://schemas.microsoft.com/office/drawing/2014/main" id="{4F3B80D1-2276-DF73-3B92-05BCEA9B2213}"/>
              </a:ext>
            </a:extLst>
          </p:cNvPr>
          <p:cNvSpPr txBox="1"/>
          <p:nvPr/>
        </p:nvSpPr>
        <p:spPr>
          <a:xfrm>
            <a:off x="375745" y="6156434"/>
            <a:ext cx="103237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Lexend Deca"/>
              </a:rPr>
              <a:t>To find out more about our leadership, see </a:t>
            </a:r>
            <a:r>
              <a:rPr lang="en-US" sz="1200">
                <a:ea typeface="+mn-lt"/>
                <a:cs typeface="+mn-lt"/>
                <a:hlinkClick r:id="rId6"/>
              </a:rPr>
              <a:t>Peabody corporate structure – leadership team - Peabody (peabodygroup.org.uk)</a:t>
            </a:r>
          </a:p>
          <a:p>
            <a:endParaRPr lang="en-US" sz="1200">
              <a:latin typeface="Lexend Deca Light"/>
            </a:endParaRPr>
          </a:p>
        </p:txBody>
      </p:sp>
    </p:spTree>
    <p:extLst>
      <p:ext uri="{BB962C8B-B14F-4D97-AF65-F5344CB8AC3E}">
        <p14:creationId xmlns:p14="http://schemas.microsoft.com/office/powerpoint/2010/main" val="11895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36B7-12A8-D288-493D-FD88ED9F45F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0768C-8986-7512-B301-DB97D6E045D2}"/>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7</a:t>
            </a:fld>
            <a:endParaRPr lang="en-GB"/>
          </a:p>
        </p:txBody>
      </p:sp>
      <p:sp>
        <p:nvSpPr>
          <p:cNvPr id="3" name="Title 2">
            <a:extLst>
              <a:ext uri="{FF2B5EF4-FFF2-40B4-BE49-F238E27FC236}">
                <a16:creationId xmlns:a16="http://schemas.microsoft.com/office/drawing/2014/main" id="{16E37560-928F-B725-923A-87B0390BE43D}"/>
              </a:ext>
            </a:extLst>
          </p:cNvPr>
          <p:cNvSpPr>
            <a:spLocks noGrp="1"/>
          </p:cNvSpPr>
          <p:nvPr>
            <p:ph type="ctrTitle"/>
          </p:nvPr>
        </p:nvSpPr>
        <p:spPr/>
        <p:txBody>
          <a:bodyPr/>
          <a:lstStyle/>
          <a:p>
            <a:r>
              <a:rPr lang="en-US">
                <a:latin typeface="Lexend Deca SemiBold"/>
              </a:rPr>
              <a:t>Our financial</a:t>
            </a:r>
            <a:endParaRPr lang="en-US"/>
          </a:p>
        </p:txBody>
      </p:sp>
      <p:sp>
        <p:nvSpPr>
          <p:cNvPr id="9" name="Title 1">
            <a:extLst>
              <a:ext uri="{FF2B5EF4-FFF2-40B4-BE49-F238E27FC236}">
                <a16:creationId xmlns:a16="http://schemas.microsoft.com/office/drawing/2014/main" id="{65343B79-FB26-A4C5-EF94-4941CB919B07}"/>
              </a:ext>
            </a:extLst>
          </p:cNvPr>
          <p:cNvSpPr txBox="1">
            <a:spLocks/>
          </p:cNvSpPr>
          <p:nvPr/>
        </p:nvSpPr>
        <p:spPr>
          <a:xfrm>
            <a:off x="3933426" y="2653267"/>
            <a:ext cx="5692775" cy="656960"/>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accent1"/>
                </a:solidFill>
                <a:latin typeface="Lexend Deca SemiBold" pitchFamily="2" charset="77"/>
                <a:ea typeface="+mj-ea"/>
                <a:cs typeface="+mj-cs"/>
              </a:defRPr>
            </a:lvl1pPr>
          </a:lstStyle>
          <a:p>
            <a:r>
              <a:rPr lang="en-US" sz="8000">
                <a:solidFill>
                  <a:schemeClr val="tx1"/>
                </a:solidFill>
                <a:latin typeface="Natural" pitchFamily="2" charset="0"/>
              </a:rPr>
              <a:t>Performance</a:t>
            </a:r>
          </a:p>
        </p:txBody>
      </p:sp>
    </p:spTree>
    <p:extLst>
      <p:ext uri="{BB962C8B-B14F-4D97-AF65-F5344CB8AC3E}">
        <p14:creationId xmlns:p14="http://schemas.microsoft.com/office/powerpoint/2010/main" val="182083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520C-88C3-D947-2059-BBA9533E3BA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FB6CB-20AC-EF41-D8A3-E076410418DA}"/>
              </a:ext>
            </a:extLst>
          </p:cNvPr>
          <p:cNvSpPr>
            <a:spLocks noGrp="1"/>
          </p:cNvSpPr>
          <p:nvPr>
            <p:ph type="sldNum" sz="quarter" idx="12"/>
          </p:nvPr>
        </p:nvSpPr>
        <p:spPr/>
        <p:txBody>
          <a:bodyPr/>
          <a:lstStyle/>
          <a:p>
            <a:fld id="{5B3B6E8B-FAF9-6E49-9466-6F54E744055B}" type="slidenum">
              <a:rPr lang="en-GB" smtClean="0"/>
              <a:pPr/>
              <a:t>8</a:t>
            </a:fld>
            <a:endParaRPr lang="en-GB"/>
          </a:p>
        </p:txBody>
      </p:sp>
      <p:sp>
        <p:nvSpPr>
          <p:cNvPr id="3" name="Title 2">
            <a:extLst>
              <a:ext uri="{FF2B5EF4-FFF2-40B4-BE49-F238E27FC236}">
                <a16:creationId xmlns:a16="http://schemas.microsoft.com/office/drawing/2014/main" id="{4D7CBDC0-0DF7-719F-B62A-D630881CFF70}"/>
              </a:ext>
            </a:extLst>
          </p:cNvPr>
          <p:cNvSpPr>
            <a:spLocks noGrp="1"/>
          </p:cNvSpPr>
          <p:nvPr>
            <p:ph type="ctrTitle"/>
          </p:nvPr>
        </p:nvSpPr>
        <p:spPr>
          <a:xfrm>
            <a:off x="378009" y="967351"/>
            <a:ext cx="6052954" cy="1061759"/>
          </a:xfrm>
        </p:spPr>
        <p:txBody>
          <a:bodyPr/>
          <a:lstStyle/>
          <a:p>
            <a:r>
              <a:rPr lang="en-US" sz="4000"/>
              <a:t>Half-year results to September 2023</a:t>
            </a:r>
          </a:p>
        </p:txBody>
      </p:sp>
      <p:sp>
        <p:nvSpPr>
          <p:cNvPr id="7" name="TextBox 6">
            <a:extLst>
              <a:ext uri="{FF2B5EF4-FFF2-40B4-BE49-F238E27FC236}">
                <a16:creationId xmlns:a16="http://schemas.microsoft.com/office/drawing/2014/main" id="{10A04D44-BD65-8F47-81EE-617CCD427D56}"/>
              </a:ext>
            </a:extLst>
          </p:cNvPr>
          <p:cNvSpPr txBox="1"/>
          <p:nvPr/>
        </p:nvSpPr>
        <p:spPr>
          <a:xfrm>
            <a:off x="7286114" y="2377712"/>
            <a:ext cx="4908698" cy="3785652"/>
          </a:xfrm>
          <a:prstGeom prst="rect">
            <a:avLst/>
          </a:prstGeom>
          <a:noFill/>
        </p:spPr>
        <p:txBody>
          <a:bodyPr wrap="square">
            <a:spAutoFit/>
          </a:bodyPr>
          <a:lstStyle/>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Operating surplus and margin steady and consistent with prior year.</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£184m invested in existing homes (includes £43m on building safety.)</a:t>
            </a:r>
          </a:p>
          <a:p>
            <a:pPr marL="219710" indent="-207010">
              <a:lnSpc>
                <a:spcPts val="2000"/>
              </a:lnSpc>
              <a:spcBef>
                <a:spcPts val="600"/>
              </a:spcBef>
              <a:spcAft>
                <a:spcPts val="600"/>
              </a:spcAft>
              <a:buFontTx/>
              <a:buChar char="•"/>
              <a:tabLst>
                <a:tab pos="219710" algn="l"/>
              </a:tabLst>
            </a:pPr>
            <a:r>
              <a:rPr lang="en-GB">
                <a:solidFill>
                  <a:srgbClr val="231F20"/>
                </a:solidFill>
                <a:latin typeface="Lexend Deca"/>
                <a:cs typeface="Arial"/>
              </a:rPr>
              <a:t>Development continues to be managed carefully, with the number of unsold homes substantially lower than in previous years.</a:t>
            </a:r>
          </a:p>
          <a:p>
            <a:pPr marL="219710" indent="-207010">
              <a:lnSpc>
                <a:spcPts val="2000"/>
              </a:lnSpc>
              <a:spcBef>
                <a:spcPts val="600"/>
              </a:spcBef>
              <a:spcAft>
                <a:spcPts val="600"/>
              </a:spcAft>
              <a:buFontTx/>
              <a:buChar char="•"/>
              <a:tabLst>
                <a:tab pos="219710" algn="l"/>
              </a:tabLst>
            </a:pPr>
            <a:r>
              <a:rPr lang="en-GB" spc="-10">
                <a:solidFill>
                  <a:srgbClr val="231F20"/>
                </a:solidFill>
                <a:latin typeface="Lexend Deca"/>
                <a:cs typeface="Arial"/>
              </a:rPr>
              <a:t>£268m invested in new homes, 654 completions and 470 starts on site.</a:t>
            </a:r>
          </a:p>
          <a:p>
            <a:pPr marL="219710" indent="-207010">
              <a:lnSpc>
                <a:spcPts val="2000"/>
              </a:lnSpc>
              <a:spcBef>
                <a:spcPts val="600"/>
              </a:spcBef>
              <a:spcAft>
                <a:spcPts val="600"/>
              </a:spcAft>
              <a:buFontTx/>
              <a:buChar char="•"/>
              <a:tabLst>
                <a:tab pos="219710" algn="l"/>
              </a:tabLst>
            </a:pPr>
            <a:r>
              <a:rPr lang="en-GB" spc="-10">
                <a:solidFill>
                  <a:srgbClr val="231F20"/>
                </a:solidFill>
                <a:latin typeface="Lexend Deca"/>
                <a:cs typeface="Arial"/>
              </a:rPr>
              <a:t>42,000 unencumbered properties with £4bn security value.</a:t>
            </a:r>
            <a:endParaRPr lang="en-GB">
              <a:latin typeface="Lexend Deca" pitchFamily="2" charset="0"/>
              <a:cs typeface="Arial"/>
            </a:endParaRPr>
          </a:p>
        </p:txBody>
      </p:sp>
      <p:sp>
        <p:nvSpPr>
          <p:cNvPr id="8" name="Title 2">
            <a:extLst>
              <a:ext uri="{FF2B5EF4-FFF2-40B4-BE49-F238E27FC236}">
                <a16:creationId xmlns:a16="http://schemas.microsoft.com/office/drawing/2014/main" id="{1A25E39B-D5A8-8E83-EB75-1667BEE3F6BB}"/>
              </a:ext>
            </a:extLst>
          </p:cNvPr>
          <p:cNvSpPr txBox="1">
            <a:spLocks/>
          </p:cNvSpPr>
          <p:nvPr/>
        </p:nvSpPr>
        <p:spPr>
          <a:xfrm>
            <a:off x="7354617" y="822439"/>
            <a:ext cx="4771693" cy="1061759"/>
          </a:xfrm>
          <a:prstGeom prst="rect">
            <a:avLst/>
          </a:prstGeom>
        </p:spPr>
        <p:txBody>
          <a:bodyPr vert="horz" lIns="0" tIns="0" rIns="0" bIns="0" rtlCol="0" anchor="t" anchorCtr="0">
            <a:noAutofit/>
          </a:bodyPr>
          <a:lstStyle>
            <a:lvl1pPr marL="0" indent="0" algn="l" defTabSz="914400" rtl="0" eaLnBrk="1" latinLnBrk="0" hangingPunct="1">
              <a:lnSpc>
                <a:spcPct val="88000"/>
              </a:lnSpc>
              <a:spcBef>
                <a:spcPct val="0"/>
              </a:spcBef>
              <a:buNone/>
              <a:tabLst>
                <a:tab pos="750888" algn="l"/>
              </a:tabLst>
              <a:defRPr sz="4400" b="0" i="0" kern="1200" spc="-100" baseline="0">
                <a:solidFill>
                  <a:schemeClr val="tx1"/>
                </a:solidFill>
                <a:latin typeface="Lexend Deca SemiBold" pitchFamily="2" charset="77"/>
                <a:ea typeface="+mj-ea"/>
                <a:cs typeface="+mj-cs"/>
              </a:defRPr>
            </a:lvl1pPr>
          </a:lstStyle>
          <a:p>
            <a:r>
              <a:rPr lang="en-US" sz="4000"/>
              <a:t>Key themes and highlights</a:t>
            </a:r>
          </a:p>
        </p:txBody>
      </p:sp>
      <p:sp>
        <p:nvSpPr>
          <p:cNvPr id="10" name="Text Placeholder 9">
            <a:extLst>
              <a:ext uri="{FF2B5EF4-FFF2-40B4-BE49-F238E27FC236}">
                <a16:creationId xmlns:a16="http://schemas.microsoft.com/office/drawing/2014/main" id="{3BAE56D7-26F8-A732-8FB8-97B4D5A96C10}"/>
              </a:ext>
            </a:extLst>
          </p:cNvPr>
          <p:cNvSpPr txBox="1">
            <a:spLocks/>
          </p:cNvSpPr>
          <p:nvPr/>
        </p:nvSpPr>
        <p:spPr>
          <a:xfrm>
            <a:off x="1265922" y="2900364"/>
            <a:ext cx="2018664" cy="1057272"/>
          </a:xfrm>
          <a:prstGeom prst="rect">
            <a:avLst/>
          </a:prstGeom>
        </p:spPr>
        <p:txBody>
          <a:bodyPr>
            <a:normAutofit fontScale="92500" lnSpcReduction="10000"/>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a:t>Investment in</a:t>
            </a:r>
            <a:br>
              <a:rPr lang="en-GB" sz="1700"/>
            </a:br>
            <a:r>
              <a:rPr lang="en-GB" sz="1700"/>
              <a:t>existing homes*</a:t>
            </a:r>
          </a:p>
          <a:p>
            <a:r>
              <a:rPr lang="en-GB" sz="1700" b="0" kern="0">
                <a:solidFill>
                  <a:srgbClr val="231F20"/>
                </a:solidFill>
                <a:latin typeface="Lexend Deca" pitchFamily="2" charset="0"/>
                <a:cs typeface="Arial"/>
              </a:rPr>
              <a:t>£184m</a:t>
            </a:r>
          </a:p>
        </p:txBody>
      </p:sp>
      <p:pic>
        <p:nvPicPr>
          <p:cNvPr id="11" name="Picture Placeholder 15">
            <a:extLst>
              <a:ext uri="{FF2B5EF4-FFF2-40B4-BE49-F238E27FC236}">
                <a16:creationId xmlns:a16="http://schemas.microsoft.com/office/drawing/2014/main" id="{7BAB2F38-ED6A-DAC5-B310-7BA6FD4A8070}"/>
              </a:ext>
            </a:extLst>
          </p:cNvPr>
          <p:cNvPicPr>
            <a:picLocks noChangeAspect="1"/>
          </p:cNvPicPr>
          <p:nvPr/>
        </p:nvPicPr>
        <p:blipFill>
          <a:blip r:embed="rId3"/>
          <a:srcRect t="157" b="157"/>
          <a:stretch/>
        </p:blipFill>
        <p:spPr>
          <a:xfrm>
            <a:off x="641380" y="3051586"/>
            <a:ext cx="504000" cy="504000"/>
          </a:xfrm>
          <a:prstGeom prst="rect">
            <a:avLst/>
          </a:prstGeom>
        </p:spPr>
      </p:pic>
      <p:sp>
        <p:nvSpPr>
          <p:cNvPr id="12" name="Text Placeholder 44">
            <a:extLst>
              <a:ext uri="{FF2B5EF4-FFF2-40B4-BE49-F238E27FC236}">
                <a16:creationId xmlns:a16="http://schemas.microsoft.com/office/drawing/2014/main" id="{B94EB750-60FA-E759-2F1E-E515F8BDEFF5}"/>
              </a:ext>
            </a:extLst>
          </p:cNvPr>
          <p:cNvSpPr txBox="1">
            <a:spLocks/>
          </p:cNvSpPr>
          <p:nvPr/>
        </p:nvSpPr>
        <p:spPr>
          <a:xfrm>
            <a:off x="4628511" y="2895877"/>
            <a:ext cx="1467489" cy="1061759"/>
          </a:xfrm>
          <a:prstGeom prst="rect">
            <a:avLst/>
          </a:prstGeom>
        </p:spPr>
        <p:txBody>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New homes completed</a:t>
            </a:r>
          </a:p>
          <a:p>
            <a:r>
              <a:rPr lang="en-GB" sz="1600" b="0" kern="0">
                <a:solidFill>
                  <a:srgbClr val="231F20"/>
                </a:solidFill>
                <a:latin typeface="Lexend Deca" pitchFamily="2" charset="0"/>
                <a:cs typeface="Arial"/>
              </a:rPr>
              <a:t>654</a:t>
            </a:r>
          </a:p>
        </p:txBody>
      </p:sp>
      <p:pic>
        <p:nvPicPr>
          <p:cNvPr id="13" name="Picture Placeholder 11" descr="A black line drawing of a house&#10;&#10;Description automatically generated">
            <a:extLst>
              <a:ext uri="{FF2B5EF4-FFF2-40B4-BE49-F238E27FC236}">
                <a16:creationId xmlns:a16="http://schemas.microsoft.com/office/drawing/2014/main" id="{75518242-1F8F-C722-0C98-C1E7F46EBB96}"/>
              </a:ext>
            </a:extLst>
          </p:cNvPr>
          <p:cNvPicPr>
            <a:picLocks noChangeAspect="1"/>
          </p:cNvPicPr>
          <p:nvPr/>
        </p:nvPicPr>
        <p:blipFill>
          <a:blip r:embed="rId4"/>
          <a:srcRect l="141" r="141"/>
          <a:stretch/>
        </p:blipFill>
        <p:spPr>
          <a:xfrm>
            <a:off x="3985244" y="2989451"/>
            <a:ext cx="504000" cy="488583"/>
          </a:xfrm>
          <a:prstGeom prst="rect">
            <a:avLst/>
          </a:prstGeom>
        </p:spPr>
      </p:pic>
      <p:sp>
        <p:nvSpPr>
          <p:cNvPr id="14" name="Text Placeholder 42">
            <a:extLst>
              <a:ext uri="{FF2B5EF4-FFF2-40B4-BE49-F238E27FC236}">
                <a16:creationId xmlns:a16="http://schemas.microsoft.com/office/drawing/2014/main" id="{1B351C0F-2B68-D2B7-0519-5A7622543D4F}"/>
              </a:ext>
            </a:extLst>
          </p:cNvPr>
          <p:cNvSpPr txBox="1">
            <a:spLocks/>
          </p:cNvSpPr>
          <p:nvPr/>
        </p:nvSpPr>
        <p:spPr>
          <a:xfrm>
            <a:off x="1309949" y="4559098"/>
            <a:ext cx="2018664" cy="1030407"/>
          </a:xfrm>
          <a:prstGeom prst="rect">
            <a:avLst/>
          </a:prstGeom>
        </p:spPr>
        <p:txBody>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Operating margin</a:t>
            </a:r>
          </a:p>
          <a:p>
            <a:pPr marL="12700">
              <a:lnSpc>
                <a:spcPts val="2000"/>
              </a:lnSpc>
              <a:spcBef>
                <a:spcPts val="600"/>
              </a:spcBef>
              <a:spcAft>
                <a:spcPts val="600"/>
              </a:spcAft>
              <a:tabLst>
                <a:tab pos="219710" algn="l"/>
              </a:tabLst>
            </a:pPr>
            <a:r>
              <a:rPr lang="en-GB" sz="1600" b="0" kern="0">
                <a:solidFill>
                  <a:srgbClr val="231F20"/>
                </a:solidFill>
                <a:latin typeface="Lexend Deca"/>
                <a:cs typeface="Arial"/>
              </a:rPr>
              <a:t>27%</a:t>
            </a:r>
          </a:p>
        </p:txBody>
      </p:sp>
      <p:pic>
        <p:nvPicPr>
          <p:cNvPr id="16" name="Picture Placeholder 20">
            <a:extLst>
              <a:ext uri="{FF2B5EF4-FFF2-40B4-BE49-F238E27FC236}">
                <a16:creationId xmlns:a16="http://schemas.microsoft.com/office/drawing/2014/main" id="{B04F319E-258F-F9CD-679C-A0E6B429ED9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1339" t="157" r="-11339" b="157"/>
          <a:stretch/>
        </p:blipFill>
        <p:spPr>
          <a:xfrm>
            <a:off x="755685" y="4677115"/>
            <a:ext cx="504000" cy="504000"/>
          </a:xfrm>
          <a:prstGeom prst="rect">
            <a:avLst/>
          </a:prstGeom>
        </p:spPr>
      </p:pic>
      <p:pic>
        <p:nvPicPr>
          <p:cNvPr id="18" name="Graphic 17" descr="Piggy Bank with solid fill">
            <a:extLst>
              <a:ext uri="{FF2B5EF4-FFF2-40B4-BE49-F238E27FC236}">
                <a16:creationId xmlns:a16="http://schemas.microsoft.com/office/drawing/2014/main" id="{39902494-E266-8789-E63C-D8B8E7ACE2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5638" y="4559099"/>
            <a:ext cx="660935" cy="660935"/>
          </a:xfrm>
          <a:prstGeom prst="rect">
            <a:avLst/>
          </a:prstGeom>
        </p:spPr>
      </p:pic>
      <p:sp>
        <p:nvSpPr>
          <p:cNvPr id="19" name="object 4">
            <a:extLst>
              <a:ext uri="{FF2B5EF4-FFF2-40B4-BE49-F238E27FC236}">
                <a16:creationId xmlns:a16="http://schemas.microsoft.com/office/drawing/2014/main" id="{7E5578F8-6B61-9798-D2D5-2A98DBA68101}"/>
              </a:ext>
            </a:extLst>
          </p:cNvPr>
          <p:cNvSpPr txBox="1">
            <a:spLocks/>
          </p:cNvSpPr>
          <p:nvPr/>
        </p:nvSpPr>
        <p:spPr>
          <a:xfrm>
            <a:off x="378009" y="6158437"/>
            <a:ext cx="6512075" cy="372538"/>
          </a:xfrm>
          <a:prstGeom prst="rect">
            <a:avLst/>
          </a:prstGeom>
        </p:spPr>
        <p:txBody>
          <a:bodyPr vert="horz" wrap="square" lIns="0" tIns="3175" rIns="0" bIns="0" rtlCol="0">
            <a:spAutoFit/>
          </a:bodyPr>
          <a:lstStyle>
            <a:defPPr>
              <a:defRPr kern="0"/>
            </a:defPPr>
            <a:lvl1pPr>
              <a:defRPr sz="800" b="1" i="0">
                <a:solidFill>
                  <a:srgbClr val="231F20"/>
                </a:solidFill>
                <a:latin typeface="Arial"/>
                <a:cs typeface="Arial"/>
              </a:defRPr>
            </a:lvl1pPr>
          </a:lstStyle>
          <a:p>
            <a:pPr marL="12700">
              <a:spcBef>
                <a:spcPts val="40"/>
              </a:spcBef>
              <a:defRPr/>
            </a:pPr>
            <a:r>
              <a:rPr lang="en-GB" b="0" i="1"/>
              <a:t>* Includes £84m routine repairs and maintenance. Figures in the Half Yearly Update for September 2023 are based on unaudited management accounts, which are subject to review and further adjustments</a:t>
            </a:r>
            <a:endParaRPr kumimoji="0" lang="en-GB" sz="100" b="0" i="1" u="none" strike="noStrike" kern="0" cap="none" spc="-20" normalizeH="0" baseline="0" noProof="0">
              <a:ln>
                <a:noFill/>
              </a:ln>
              <a:solidFill>
                <a:srgbClr val="231F20"/>
              </a:solidFill>
              <a:effectLst/>
              <a:uLnTx/>
              <a:uFillTx/>
              <a:latin typeface="Arial"/>
              <a:cs typeface="Arial"/>
            </a:endParaRPr>
          </a:p>
          <a:p>
            <a:pPr marL="12700" marR="0" lvl="0" indent="0" defTabSz="914400" eaLnBrk="1" fontAlgn="auto" latinLnBrk="0" hangingPunct="1">
              <a:lnSpc>
                <a:spcPct val="100000"/>
              </a:lnSpc>
              <a:spcBef>
                <a:spcPts val="40"/>
              </a:spcBef>
              <a:spcAft>
                <a:spcPts val="0"/>
              </a:spcAft>
              <a:buClrTx/>
              <a:buSzTx/>
              <a:buFontTx/>
              <a:buNone/>
              <a:tabLst/>
              <a:defRPr/>
            </a:pPr>
            <a:endParaRPr kumimoji="0" lang="en-GB" sz="800" b="0" i="1" u="none" strike="noStrike" kern="0" cap="none" spc="-20" normalizeH="0" baseline="0" noProof="0">
              <a:ln>
                <a:noFill/>
              </a:ln>
              <a:solidFill>
                <a:srgbClr val="231F20"/>
              </a:solidFill>
              <a:effectLst/>
              <a:uLnTx/>
              <a:uFillTx/>
              <a:latin typeface="Arial"/>
              <a:cs typeface="Arial"/>
            </a:endParaRPr>
          </a:p>
        </p:txBody>
      </p:sp>
      <p:sp>
        <p:nvSpPr>
          <p:cNvPr id="4" name="Text Placeholder 44">
            <a:extLst>
              <a:ext uri="{FF2B5EF4-FFF2-40B4-BE49-F238E27FC236}">
                <a16:creationId xmlns:a16="http://schemas.microsoft.com/office/drawing/2014/main" id="{D74A4DB2-0EA2-9236-AC05-BC793DC42133}"/>
              </a:ext>
            </a:extLst>
          </p:cNvPr>
          <p:cNvSpPr txBox="1">
            <a:spLocks/>
          </p:cNvSpPr>
          <p:nvPr/>
        </p:nvSpPr>
        <p:spPr>
          <a:xfrm>
            <a:off x="4628511" y="4554612"/>
            <a:ext cx="1467489" cy="1061759"/>
          </a:xfrm>
          <a:prstGeom prst="rect">
            <a:avLst/>
          </a:prstGeom>
        </p:spPr>
        <p:txBody>
          <a:bodyPr/>
          <a:lstStyle>
            <a:lvl1pPr marL="0" indent="0" algn="l" defTabSz="914400" rtl="0" eaLnBrk="1" latinLnBrk="0" hangingPunct="1">
              <a:lnSpc>
                <a:spcPct val="100000"/>
              </a:lnSpc>
              <a:spcBef>
                <a:spcPts val="1600"/>
              </a:spcBef>
              <a:spcAft>
                <a:spcPts val="800"/>
              </a:spcAft>
              <a:buFont typeface="Arial" panose="020B0604020202020204" pitchFamily="34" charset="0"/>
              <a:buNone/>
              <a:defRPr sz="1300" b="1" kern="1200">
                <a:solidFill>
                  <a:schemeClr val="tx1"/>
                </a:solidFill>
                <a:latin typeface="+mj-lt"/>
                <a:ea typeface="+mn-ea"/>
                <a:cs typeface="+mn-cs"/>
              </a:defRPr>
            </a:lvl1pPr>
            <a:lvl2pPr marL="0" indent="0" algn="l" defTabSz="914400" rtl="0" eaLnBrk="1" latinLnBrk="0" hangingPunct="1">
              <a:lnSpc>
                <a:spcPct val="125000"/>
              </a:lnSpc>
              <a:spcBef>
                <a:spcPts val="500"/>
              </a:spcBef>
              <a:spcAft>
                <a:spcPts val="0"/>
              </a:spcAft>
              <a:buFont typeface="Arial" panose="020B0604020202020204" pitchFamily="34" charset="0"/>
              <a:buNone/>
              <a:defRPr sz="10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sz="1000" kern="1200">
                <a:solidFill>
                  <a:schemeClr val="tx1"/>
                </a:solidFill>
                <a:latin typeface="+mn-lt"/>
                <a:ea typeface="+mn-ea"/>
                <a:cs typeface="+mn-cs"/>
              </a:defRPr>
            </a:lvl3pPr>
            <a:lvl4pPr marL="108000" indent="-108000" algn="l" defTabSz="914400" rtl="0" eaLnBrk="1" latinLnBrk="0" hangingPunct="1">
              <a:lnSpc>
                <a:spcPct val="125000"/>
              </a:lnSpc>
              <a:spcBef>
                <a:spcPts val="500"/>
              </a:spcBef>
              <a:buFont typeface="Arial" panose="020B0604020202020204" pitchFamily="34" charset="0"/>
              <a:buChar char="•"/>
              <a:defRPr sz="1000" kern="1200">
                <a:solidFill>
                  <a:schemeClr val="tx1"/>
                </a:solidFill>
                <a:latin typeface="+mn-lt"/>
                <a:ea typeface="+mn-ea"/>
                <a:cs typeface="+mn-cs"/>
              </a:defRPr>
            </a:lvl4pPr>
            <a:lvl5pPr marL="108000" indent="-108000" algn="l" defTabSz="914400" rtl="0" eaLnBrk="1" latinLnBrk="0" hangingPunct="1">
              <a:lnSpc>
                <a:spcPct val="125000"/>
              </a:lnSpc>
              <a:spcBef>
                <a:spcPts val="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Available facilities</a:t>
            </a:r>
          </a:p>
          <a:p>
            <a:pPr marL="12700">
              <a:lnSpc>
                <a:spcPts val="2000"/>
              </a:lnSpc>
              <a:spcBef>
                <a:spcPts val="600"/>
              </a:spcBef>
              <a:spcAft>
                <a:spcPts val="600"/>
              </a:spcAft>
              <a:tabLst>
                <a:tab pos="219710" algn="l"/>
              </a:tabLst>
            </a:pPr>
            <a:r>
              <a:rPr lang="en-GB" sz="1600" b="0" kern="0">
                <a:solidFill>
                  <a:srgbClr val="231F20"/>
                </a:solidFill>
                <a:latin typeface="Lexend Deca"/>
                <a:cs typeface="Arial"/>
              </a:rPr>
              <a:t>£1.3bn</a:t>
            </a:r>
          </a:p>
        </p:txBody>
      </p:sp>
    </p:spTree>
    <p:extLst>
      <p:ext uri="{BB962C8B-B14F-4D97-AF65-F5344CB8AC3E}">
        <p14:creationId xmlns:p14="http://schemas.microsoft.com/office/powerpoint/2010/main" val="36344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A4A2-C114-1FEE-E08C-8AE48610F2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78543-7FC5-7D5F-24AD-8AE58919F42F}"/>
              </a:ext>
            </a:extLst>
          </p:cNvPr>
          <p:cNvSpPr>
            <a:spLocks noGrp="1"/>
          </p:cNvSpPr>
          <p:nvPr>
            <p:ph type="sldNum" sz="quarter" idx="12"/>
          </p:nvPr>
        </p:nvSpPr>
        <p:spPr>
          <a:xfrm>
            <a:off x="11433175" y="6530975"/>
            <a:ext cx="380999" cy="174620"/>
          </a:xfrm>
        </p:spPr>
        <p:txBody>
          <a:bodyPr/>
          <a:lstStyle/>
          <a:p>
            <a:fld id="{5B3B6E8B-FAF9-6E49-9466-6F54E744055B}" type="slidenum">
              <a:rPr lang="en-GB" smtClean="0"/>
              <a:pPr/>
              <a:t>9</a:t>
            </a:fld>
            <a:endParaRPr lang="en-GB"/>
          </a:p>
        </p:txBody>
      </p:sp>
      <p:sp>
        <p:nvSpPr>
          <p:cNvPr id="10" name="Title 2">
            <a:extLst>
              <a:ext uri="{FF2B5EF4-FFF2-40B4-BE49-F238E27FC236}">
                <a16:creationId xmlns:a16="http://schemas.microsoft.com/office/drawing/2014/main" id="{C8D6231D-71DD-03EB-4AF4-AFC82E66F3B8}"/>
              </a:ext>
            </a:extLst>
          </p:cNvPr>
          <p:cNvSpPr>
            <a:spLocks noGrp="1"/>
          </p:cNvSpPr>
          <p:nvPr>
            <p:ph type="ctrTitle"/>
          </p:nvPr>
        </p:nvSpPr>
        <p:spPr>
          <a:xfrm>
            <a:off x="377827" y="1092312"/>
            <a:ext cx="10526694" cy="615070"/>
          </a:xfrm>
        </p:spPr>
        <p:txBody>
          <a:bodyPr/>
          <a:lstStyle/>
          <a:p>
            <a:r>
              <a:rPr lang="en-US" sz="4000">
                <a:solidFill>
                  <a:schemeClr val="tx1"/>
                </a:solidFill>
                <a:latin typeface="Lexend Deca SemiBold"/>
              </a:rPr>
              <a:t>Half-year results 2023-24</a:t>
            </a:r>
          </a:p>
        </p:txBody>
      </p:sp>
      <p:graphicFrame>
        <p:nvGraphicFramePr>
          <p:cNvPr id="4" name="Table 7">
            <a:extLst>
              <a:ext uri="{FF2B5EF4-FFF2-40B4-BE49-F238E27FC236}">
                <a16:creationId xmlns:a16="http://schemas.microsoft.com/office/drawing/2014/main" id="{2F8B26CC-2723-79B7-5D43-A90DE1C61639}"/>
              </a:ext>
            </a:extLst>
          </p:cNvPr>
          <p:cNvGraphicFramePr>
            <a:graphicFrameLocks/>
          </p:cNvGraphicFramePr>
          <p:nvPr>
            <p:extLst>
              <p:ext uri="{D42A27DB-BD31-4B8C-83A1-F6EECF244321}">
                <p14:modId xmlns:p14="http://schemas.microsoft.com/office/powerpoint/2010/main" val="3443276705"/>
              </p:ext>
            </p:extLst>
          </p:nvPr>
        </p:nvGraphicFramePr>
        <p:xfrm>
          <a:off x="377826" y="1707382"/>
          <a:ext cx="10159998" cy="4632480"/>
        </p:xfrm>
        <a:graphic>
          <a:graphicData uri="http://schemas.openxmlformats.org/drawingml/2006/table">
            <a:tbl>
              <a:tblPr firstRow="1" bandRow="1">
                <a:tableStyleId>{5C22544A-7EE6-4342-B048-85BDC9FD1C3A}</a:tableStyleId>
              </a:tblPr>
              <a:tblGrid>
                <a:gridCol w="3386666">
                  <a:extLst>
                    <a:ext uri="{9D8B030D-6E8A-4147-A177-3AD203B41FA5}">
                      <a16:colId xmlns:a16="http://schemas.microsoft.com/office/drawing/2014/main" val="1188747014"/>
                    </a:ext>
                  </a:extLst>
                </a:gridCol>
                <a:gridCol w="3386666">
                  <a:extLst>
                    <a:ext uri="{9D8B030D-6E8A-4147-A177-3AD203B41FA5}">
                      <a16:colId xmlns:a16="http://schemas.microsoft.com/office/drawing/2014/main" val="1634268270"/>
                    </a:ext>
                  </a:extLst>
                </a:gridCol>
                <a:gridCol w="3386666">
                  <a:extLst>
                    <a:ext uri="{9D8B030D-6E8A-4147-A177-3AD203B41FA5}">
                      <a16:colId xmlns:a16="http://schemas.microsoft.com/office/drawing/2014/main" val="601149907"/>
                    </a:ext>
                  </a:extLst>
                </a:gridCol>
              </a:tblGrid>
              <a:tr h="325957">
                <a:tc>
                  <a:txBody>
                    <a:bodyPr/>
                    <a:lstStyle/>
                    <a:p>
                      <a:endParaRPr lang="en-GB" sz="1800">
                        <a:latin typeface="+mj-lt"/>
                      </a:endParaRPr>
                    </a:p>
                  </a:txBody>
                  <a:tcPr marL="144000" marR="72000" marT="36000" marB="36000">
                    <a:solidFill>
                      <a:srgbClr val="10AAB1"/>
                    </a:solidFill>
                  </a:tcPr>
                </a:tc>
                <a:tc>
                  <a:txBody>
                    <a:bodyPr/>
                    <a:lstStyle/>
                    <a:p>
                      <a:pPr algn="ctr"/>
                      <a:r>
                        <a:rPr lang="en-GB" sz="1800">
                          <a:latin typeface="+mj-lt"/>
                        </a:rPr>
                        <a:t>Six months to Sep-23</a:t>
                      </a:r>
                    </a:p>
                  </a:txBody>
                  <a:tcPr marL="144000" marR="72000" marT="36000" marB="36000"/>
                </a:tc>
                <a:tc>
                  <a:txBody>
                    <a:bodyPr/>
                    <a:lstStyle/>
                    <a:p>
                      <a:pPr algn="ctr"/>
                      <a:r>
                        <a:rPr lang="en-GB" sz="1800">
                          <a:latin typeface="+mj-lt"/>
                        </a:rPr>
                        <a:t>Six months to Sep-22</a:t>
                      </a:r>
                    </a:p>
                  </a:txBody>
                  <a:tcPr marL="144000" marR="72000" marT="36000" marB="36000"/>
                </a:tc>
                <a:extLst>
                  <a:ext uri="{0D108BD9-81ED-4DB2-BD59-A6C34878D82A}">
                    <a16:rowId xmlns:a16="http://schemas.microsoft.com/office/drawing/2014/main" val="1248464751"/>
                  </a:ext>
                </a:extLst>
              </a:tr>
              <a:tr h="325957">
                <a:tc>
                  <a:txBody>
                    <a:bodyPr/>
                    <a:lstStyle/>
                    <a:p>
                      <a:pPr algn="l" fontAlgn="b"/>
                      <a:r>
                        <a:rPr lang="en-GB" sz="1800" b="1" i="0" u="none" strike="noStrike">
                          <a:solidFill>
                            <a:srgbClr val="000000"/>
                          </a:solidFill>
                          <a:effectLst/>
                          <a:latin typeface="+mj-lt"/>
                        </a:rPr>
                        <a:t>Homes in management</a:t>
                      </a:r>
                    </a:p>
                  </a:txBody>
                  <a:tcPr marL="144000" marR="72000" marT="36000" marB="36000" anchor="b"/>
                </a:tc>
                <a:tc>
                  <a:txBody>
                    <a:bodyPr/>
                    <a:lstStyle/>
                    <a:p>
                      <a:pPr algn="ctr" fontAlgn="b"/>
                      <a:r>
                        <a:rPr lang="en-GB" sz="1800" b="0" i="0" u="none" strike="noStrike">
                          <a:solidFill>
                            <a:srgbClr val="000000"/>
                          </a:solidFill>
                          <a:effectLst/>
                          <a:latin typeface="+mj-lt"/>
                        </a:rPr>
                        <a:t>108,289</a:t>
                      </a:r>
                    </a:p>
                  </a:txBody>
                  <a:tcPr marL="144000" marR="72000" marT="36000" marB="36000" anchor="b"/>
                </a:tc>
                <a:tc>
                  <a:txBody>
                    <a:bodyPr/>
                    <a:lstStyle/>
                    <a:p>
                      <a:pPr algn="ctr" fontAlgn="b"/>
                      <a:r>
                        <a:rPr lang="en-GB" sz="1800" b="0" i="0" u="none" strike="noStrike">
                          <a:solidFill>
                            <a:srgbClr val="000000"/>
                          </a:solidFill>
                          <a:effectLst/>
                          <a:latin typeface="+mj-lt"/>
                        </a:rPr>
                        <a:t>104,540</a:t>
                      </a:r>
                    </a:p>
                  </a:txBody>
                  <a:tcPr marL="144000" marR="72000" marT="36000" marB="36000" anchor="b"/>
                </a:tc>
                <a:extLst>
                  <a:ext uri="{0D108BD9-81ED-4DB2-BD59-A6C34878D82A}">
                    <a16:rowId xmlns:a16="http://schemas.microsoft.com/office/drawing/2014/main" val="2941979995"/>
                  </a:ext>
                </a:extLst>
              </a:tr>
              <a:tr h="325957">
                <a:tc>
                  <a:txBody>
                    <a:bodyPr/>
                    <a:lstStyle/>
                    <a:p>
                      <a:pPr algn="l" fontAlgn="b"/>
                      <a:r>
                        <a:rPr lang="en-GB" sz="1800" b="1" i="0" u="none" strike="noStrike">
                          <a:solidFill>
                            <a:srgbClr val="000000"/>
                          </a:solidFill>
                          <a:effectLst/>
                          <a:latin typeface="+mj-lt"/>
                        </a:rPr>
                        <a:t>Homes completed in the period</a:t>
                      </a:r>
                    </a:p>
                  </a:txBody>
                  <a:tcPr marL="144000" marR="72000" marT="36000" marB="36000" anchor="b"/>
                </a:tc>
                <a:tc>
                  <a:txBody>
                    <a:bodyPr/>
                    <a:lstStyle/>
                    <a:p>
                      <a:pPr algn="ctr" fontAlgn="b"/>
                      <a:r>
                        <a:rPr lang="en-GB" sz="1800" b="0" i="0" u="none" strike="noStrike">
                          <a:solidFill>
                            <a:srgbClr val="000000"/>
                          </a:solidFill>
                          <a:effectLst/>
                          <a:latin typeface="+mj-lt"/>
                        </a:rPr>
                        <a:t>654</a:t>
                      </a:r>
                    </a:p>
                  </a:txBody>
                  <a:tcPr marL="144000" marR="72000" marT="36000" marB="36000" anchor="b"/>
                </a:tc>
                <a:tc>
                  <a:txBody>
                    <a:bodyPr/>
                    <a:lstStyle/>
                    <a:p>
                      <a:pPr algn="ctr" fontAlgn="b"/>
                      <a:r>
                        <a:rPr lang="en-GB" sz="1800" b="0" i="0" u="none" strike="noStrike">
                          <a:solidFill>
                            <a:srgbClr val="000000"/>
                          </a:solidFill>
                          <a:effectLst/>
                          <a:latin typeface="+mj-lt"/>
                        </a:rPr>
                        <a:t>1,004</a:t>
                      </a:r>
                    </a:p>
                  </a:txBody>
                  <a:tcPr marL="144000" marR="72000" marT="36000" marB="36000" anchor="b"/>
                </a:tc>
                <a:extLst>
                  <a:ext uri="{0D108BD9-81ED-4DB2-BD59-A6C34878D82A}">
                    <a16:rowId xmlns:a16="http://schemas.microsoft.com/office/drawing/2014/main" val="1542951917"/>
                  </a:ext>
                </a:extLst>
              </a:tr>
              <a:tr h="325957">
                <a:tc>
                  <a:txBody>
                    <a:bodyPr/>
                    <a:lstStyle/>
                    <a:p>
                      <a:pPr algn="l" fontAlgn="b"/>
                      <a:r>
                        <a:rPr lang="en-GB" sz="1800" b="1" i="0" u="none" strike="noStrike">
                          <a:solidFill>
                            <a:srgbClr val="000000"/>
                          </a:solidFill>
                          <a:effectLst/>
                          <a:latin typeface="+mj-lt"/>
                        </a:rPr>
                        <a:t>Investment in existing homes</a:t>
                      </a:r>
                    </a:p>
                  </a:txBody>
                  <a:tcPr marL="144000" marR="72000" marT="36000" marB="36000" anchor="b"/>
                </a:tc>
                <a:tc>
                  <a:txBody>
                    <a:bodyPr/>
                    <a:lstStyle/>
                    <a:p>
                      <a:pPr algn="ctr" fontAlgn="b"/>
                      <a:r>
                        <a:rPr lang="en-GB" sz="1800" b="0" i="0" u="none" strike="noStrike">
                          <a:solidFill>
                            <a:srgbClr val="000000"/>
                          </a:solidFill>
                          <a:effectLst/>
                          <a:latin typeface="+mj-lt"/>
                        </a:rPr>
                        <a:t>100</a:t>
                      </a:r>
                    </a:p>
                  </a:txBody>
                  <a:tcPr marL="144000" marR="72000" marT="36000" marB="36000" anchor="b"/>
                </a:tc>
                <a:tc>
                  <a:txBody>
                    <a:bodyPr/>
                    <a:lstStyle/>
                    <a:p>
                      <a:pPr algn="ctr" fontAlgn="b"/>
                      <a:r>
                        <a:rPr lang="en-GB" sz="1800" b="0" i="0" u="none" strike="noStrike">
                          <a:solidFill>
                            <a:srgbClr val="000000"/>
                          </a:solidFill>
                          <a:effectLst/>
                          <a:latin typeface="+mj-lt"/>
                        </a:rPr>
                        <a:t>65</a:t>
                      </a:r>
                    </a:p>
                  </a:txBody>
                  <a:tcPr marL="144000" marR="72000" marT="36000" marB="36000" anchor="b"/>
                </a:tc>
                <a:extLst>
                  <a:ext uri="{0D108BD9-81ED-4DB2-BD59-A6C34878D82A}">
                    <a16:rowId xmlns:a16="http://schemas.microsoft.com/office/drawing/2014/main" val="2257199476"/>
                  </a:ext>
                </a:extLst>
              </a:tr>
              <a:tr h="325957">
                <a:tc>
                  <a:txBody>
                    <a:bodyPr/>
                    <a:lstStyle/>
                    <a:p>
                      <a:pPr algn="l" fontAlgn="b"/>
                      <a:r>
                        <a:rPr lang="en-GB" sz="1800" b="1" i="0" u="none" strike="noStrike">
                          <a:solidFill>
                            <a:srgbClr val="000000"/>
                          </a:solidFill>
                          <a:effectLst/>
                          <a:latin typeface="+mj-lt"/>
                        </a:rPr>
                        <a:t>Turnover (£m)</a:t>
                      </a:r>
                    </a:p>
                  </a:txBody>
                  <a:tcPr marL="144000" marR="72000" marT="36000" marB="36000" anchor="b"/>
                </a:tc>
                <a:tc>
                  <a:txBody>
                    <a:bodyPr/>
                    <a:lstStyle/>
                    <a:p>
                      <a:pPr algn="ctr" fontAlgn="b"/>
                      <a:r>
                        <a:rPr lang="en-GB" sz="1800" b="0" i="0" u="none" strike="noStrike">
                          <a:solidFill>
                            <a:srgbClr val="000000"/>
                          </a:solidFill>
                          <a:effectLst/>
                          <a:latin typeface="+mj-lt"/>
                        </a:rPr>
                        <a:t>489</a:t>
                      </a:r>
                    </a:p>
                  </a:txBody>
                  <a:tcPr marL="144000" marR="72000" marT="36000" marB="36000" anchor="b"/>
                </a:tc>
                <a:tc>
                  <a:txBody>
                    <a:bodyPr/>
                    <a:lstStyle/>
                    <a:p>
                      <a:pPr algn="ctr" fontAlgn="b"/>
                      <a:r>
                        <a:rPr lang="en-GB" sz="1800" b="0" i="0" u="none" strike="noStrike">
                          <a:solidFill>
                            <a:srgbClr val="000000"/>
                          </a:solidFill>
                          <a:effectLst/>
                          <a:latin typeface="+mj-lt"/>
                        </a:rPr>
                        <a:t>515</a:t>
                      </a:r>
                    </a:p>
                  </a:txBody>
                  <a:tcPr marL="144000" marR="72000" marT="36000" marB="36000" anchor="b"/>
                </a:tc>
                <a:extLst>
                  <a:ext uri="{0D108BD9-81ED-4DB2-BD59-A6C34878D82A}">
                    <a16:rowId xmlns:a16="http://schemas.microsoft.com/office/drawing/2014/main" val="3250272889"/>
                  </a:ext>
                </a:extLst>
              </a:tr>
              <a:tr h="325957">
                <a:tc>
                  <a:txBody>
                    <a:bodyPr/>
                    <a:lstStyle/>
                    <a:p>
                      <a:pPr algn="l" fontAlgn="b"/>
                      <a:r>
                        <a:rPr lang="en-GB" sz="1800" b="1" i="0" u="none" strike="noStrike">
                          <a:solidFill>
                            <a:srgbClr val="000000"/>
                          </a:solidFill>
                          <a:effectLst/>
                          <a:latin typeface="+mj-lt"/>
                        </a:rPr>
                        <a:t>Operating surplus</a:t>
                      </a:r>
                    </a:p>
                  </a:txBody>
                  <a:tcPr marL="144000" marR="72000" marT="36000" marB="36000" anchor="b"/>
                </a:tc>
                <a:tc>
                  <a:txBody>
                    <a:bodyPr/>
                    <a:lstStyle/>
                    <a:p>
                      <a:pPr algn="ctr" fontAlgn="b"/>
                      <a:r>
                        <a:rPr lang="en-GB" sz="1800" b="0" i="0" u="none" strike="noStrike">
                          <a:solidFill>
                            <a:srgbClr val="000000"/>
                          </a:solidFill>
                          <a:effectLst/>
                          <a:latin typeface="+mj-lt"/>
                        </a:rPr>
                        <a:t>131</a:t>
                      </a:r>
                    </a:p>
                  </a:txBody>
                  <a:tcPr marL="144000" marR="72000" marT="36000" marB="36000" anchor="b"/>
                </a:tc>
                <a:tc>
                  <a:txBody>
                    <a:bodyPr/>
                    <a:lstStyle/>
                    <a:p>
                      <a:pPr algn="ctr" fontAlgn="b"/>
                      <a:r>
                        <a:rPr lang="en-GB" sz="1800" b="0" i="0" u="none" strike="noStrike">
                          <a:solidFill>
                            <a:srgbClr val="000000"/>
                          </a:solidFill>
                          <a:effectLst/>
                          <a:latin typeface="+mj-lt"/>
                        </a:rPr>
                        <a:t>137</a:t>
                      </a:r>
                    </a:p>
                  </a:txBody>
                  <a:tcPr marL="144000" marR="72000" marT="36000" marB="36000" anchor="b"/>
                </a:tc>
                <a:extLst>
                  <a:ext uri="{0D108BD9-81ED-4DB2-BD59-A6C34878D82A}">
                    <a16:rowId xmlns:a16="http://schemas.microsoft.com/office/drawing/2014/main" val="4098151647"/>
                  </a:ext>
                </a:extLst>
              </a:tr>
              <a:tr h="325957">
                <a:tc>
                  <a:txBody>
                    <a:bodyPr/>
                    <a:lstStyle/>
                    <a:p>
                      <a:pPr algn="l" fontAlgn="b"/>
                      <a:r>
                        <a:rPr lang="en-GB" sz="1800" b="1" i="0" u="none" strike="noStrike">
                          <a:solidFill>
                            <a:srgbClr val="000000"/>
                          </a:solidFill>
                          <a:effectLst/>
                          <a:latin typeface="+mj-lt"/>
                        </a:rPr>
                        <a:t>Operating margin</a:t>
                      </a:r>
                    </a:p>
                  </a:txBody>
                  <a:tcPr marL="144000" marR="72000" marT="36000" marB="36000" anchor="b"/>
                </a:tc>
                <a:tc>
                  <a:txBody>
                    <a:bodyPr/>
                    <a:lstStyle/>
                    <a:p>
                      <a:pPr algn="ctr" fontAlgn="b"/>
                      <a:r>
                        <a:rPr lang="en-GB" sz="1800" b="0" i="0" u="none" strike="noStrike">
                          <a:solidFill>
                            <a:srgbClr val="000000"/>
                          </a:solidFill>
                          <a:effectLst/>
                          <a:latin typeface="+mj-lt"/>
                        </a:rPr>
                        <a:t>27%</a:t>
                      </a:r>
                    </a:p>
                  </a:txBody>
                  <a:tcPr marL="144000" marR="72000" marT="36000" marB="36000" anchor="b"/>
                </a:tc>
                <a:tc>
                  <a:txBody>
                    <a:bodyPr/>
                    <a:lstStyle/>
                    <a:p>
                      <a:pPr algn="ctr" fontAlgn="b"/>
                      <a:r>
                        <a:rPr lang="en-GB" sz="1800" b="0" i="0" u="none" strike="noStrike">
                          <a:solidFill>
                            <a:srgbClr val="000000"/>
                          </a:solidFill>
                          <a:effectLst/>
                          <a:latin typeface="+mj-lt"/>
                        </a:rPr>
                        <a:t>27%</a:t>
                      </a:r>
                    </a:p>
                  </a:txBody>
                  <a:tcPr marL="144000" marR="72000" marT="36000" marB="36000" anchor="b"/>
                </a:tc>
                <a:extLst>
                  <a:ext uri="{0D108BD9-81ED-4DB2-BD59-A6C34878D82A}">
                    <a16:rowId xmlns:a16="http://schemas.microsoft.com/office/drawing/2014/main" val="1359781553"/>
                  </a:ext>
                </a:extLst>
              </a:tr>
              <a:tr h="325957">
                <a:tc>
                  <a:txBody>
                    <a:bodyPr/>
                    <a:lstStyle/>
                    <a:p>
                      <a:pPr algn="l" fontAlgn="b"/>
                      <a:r>
                        <a:rPr lang="en-GB" sz="1800" b="1" i="0" u="none" strike="noStrike">
                          <a:solidFill>
                            <a:srgbClr val="000000"/>
                          </a:solidFill>
                          <a:effectLst/>
                          <a:latin typeface="+mj-lt"/>
                        </a:rPr>
                        <a:t>Surplus for the period (£m)</a:t>
                      </a:r>
                    </a:p>
                  </a:txBody>
                  <a:tcPr marL="144000" marR="72000" marT="36000" marB="36000" anchor="b"/>
                </a:tc>
                <a:tc>
                  <a:txBody>
                    <a:bodyPr/>
                    <a:lstStyle/>
                    <a:p>
                      <a:pPr algn="ctr" fontAlgn="b"/>
                      <a:r>
                        <a:rPr lang="en-GB" sz="1800" b="0" i="0" u="none" strike="noStrike">
                          <a:solidFill>
                            <a:srgbClr val="000000"/>
                          </a:solidFill>
                          <a:effectLst/>
                          <a:latin typeface="+mj-lt"/>
                        </a:rPr>
                        <a:t>41</a:t>
                      </a:r>
                    </a:p>
                  </a:txBody>
                  <a:tcPr marL="144000" marR="72000" marT="36000" marB="36000" anchor="b"/>
                </a:tc>
                <a:tc>
                  <a:txBody>
                    <a:bodyPr/>
                    <a:lstStyle/>
                    <a:p>
                      <a:pPr algn="ctr" fontAlgn="b"/>
                      <a:r>
                        <a:rPr lang="en-GB" sz="1800" b="0" i="0" u="none" strike="noStrike">
                          <a:solidFill>
                            <a:srgbClr val="000000"/>
                          </a:solidFill>
                          <a:effectLst/>
                          <a:latin typeface="+mj-lt"/>
                        </a:rPr>
                        <a:t>79</a:t>
                      </a:r>
                    </a:p>
                  </a:txBody>
                  <a:tcPr marL="144000" marR="72000" marT="36000" marB="36000" anchor="b"/>
                </a:tc>
                <a:extLst>
                  <a:ext uri="{0D108BD9-81ED-4DB2-BD59-A6C34878D82A}">
                    <a16:rowId xmlns:a16="http://schemas.microsoft.com/office/drawing/2014/main" val="4230201597"/>
                  </a:ext>
                </a:extLst>
              </a:tr>
              <a:tr h="325957">
                <a:tc>
                  <a:txBody>
                    <a:bodyPr/>
                    <a:lstStyle/>
                    <a:p>
                      <a:pPr algn="l" fontAlgn="b"/>
                      <a:r>
                        <a:rPr lang="en-GB" sz="1800" b="1" i="0" u="none" strike="noStrike">
                          <a:solidFill>
                            <a:srgbClr val="000000"/>
                          </a:solidFill>
                          <a:effectLst/>
                          <a:latin typeface="+mj-lt"/>
                        </a:rPr>
                        <a:t>Drawn debt (£m)</a:t>
                      </a:r>
                    </a:p>
                  </a:txBody>
                  <a:tcPr marL="144000" marR="72000" marT="36000" marB="36000" anchor="b"/>
                </a:tc>
                <a:tc>
                  <a:txBody>
                    <a:bodyPr/>
                    <a:lstStyle/>
                    <a:p>
                      <a:pPr algn="ctr" fontAlgn="b"/>
                      <a:r>
                        <a:rPr lang="en-GB" sz="1800" b="0" i="0" u="none" strike="noStrike">
                          <a:solidFill>
                            <a:srgbClr val="000000"/>
                          </a:solidFill>
                          <a:effectLst/>
                          <a:latin typeface="+mj-lt"/>
                        </a:rPr>
                        <a:t>4,680</a:t>
                      </a:r>
                    </a:p>
                  </a:txBody>
                  <a:tcPr marL="144000" marR="72000" marT="36000" marB="36000" anchor="b"/>
                </a:tc>
                <a:tc>
                  <a:txBody>
                    <a:bodyPr/>
                    <a:lstStyle/>
                    <a:p>
                      <a:pPr algn="ctr" fontAlgn="b"/>
                      <a:r>
                        <a:rPr lang="en-GB" sz="1800" b="0" i="0" u="none" strike="noStrike">
                          <a:solidFill>
                            <a:srgbClr val="000000"/>
                          </a:solidFill>
                          <a:effectLst/>
                          <a:latin typeface="+mj-lt"/>
                        </a:rPr>
                        <a:t>4,445</a:t>
                      </a:r>
                    </a:p>
                  </a:txBody>
                  <a:tcPr marL="144000" marR="72000" marT="36000" marB="36000" anchor="b"/>
                </a:tc>
                <a:extLst>
                  <a:ext uri="{0D108BD9-81ED-4DB2-BD59-A6C34878D82A}">
                    <a16:rowId xmlns:a16="http://schemas.microsoft.com/office/drawing/2014/main" val="2515673662"/>
                  </a:ext>
                </a:extLst>
              </a:tr>
              <a:tr h="325957">
                <a:tc>
                  <a:txBody>
                    <a:bodyPr/>
                    <a:lstStyle/>
                    <a:p>
                      <a:pPr algn="l" fontAlgn="b"/>
                      <a:r>
                        <a:rPr lang="en-GB" sz="1800" b="1" i="0" u="none" strike="noStrike">
                          <a:solidFill>
                            <a:srgbClr val="000000"/>
                          </a:solidFill>
                          <a:effectLst/>
                          <a:latin typeface="+mj-lt"/>
                        </a:rPr>
                        <a:t>Available facilities (£m)</a:t>
                      </a:r>
                    </a:p>
                  </a:txBody>
                  <a:tcPr marL="144000" marR="72000" marT="36000" marB="36000" anchor="b"/>
                </a:tc>
                <a:tc>
                  <a:txBody>
                    <a:bodyPr/>
                    <a:lstStyle/>
                    <a:p>
                      <a:pPr algn="ctr" fontAlgn="b"/>
                      <a:r>
                        <a:rPr lang="en-GB" sz="1800" b="0" i="0" u="none" strike="noStrike">
                          <a:solidFill>
                            <a:srgbClr val="000000"/>
                          </a:solidFill>
                          <a:effectLst/>
                          <a:latin typeface="+mj-lt"/>
                        </a:rPr>
                        <a:t>1,313</a:t>
                      </a:r>
                    </a:p>
                  </a:txBody>
                  <a:tcPr marL="144000" marR="72000" marT="36000" marB="36000" anchor="b"/>
                </a:tc>
                <a:tc>
                  <a:txBody>
                    <a:bodyPr/>
                    <a:lstStyle/>
                    <a:p>
                      <a:pPr algn="ctr" fontAlgn="b"/>
                      <a:r>
                        <a:rPr lang="en-GB" sz="1800" b="0" i="0" u="none" strike="noStrike">
                          <a:solidFill>
                            <a:srgbClr val="000000"/>
                          </a:solidFill>
                          <a:effectLst/>
                          <a:latin typeface="+mj-lt"/>
                        </a:rPr>
                        <a:t>1,722</a:t>
                      </a:r>
                    </a:p>
                  </a:txBody>
                  <a:tcPr marL="144000" marR="72000" marT="36000" marB="36000" anchor="b"/>
                </a:tc>
                <a:extLst>
                  <a:ext uri="{0D108BD9-81ED-4DB2-BD59-A6C34878D82A}">
                    <a16:rowId xmlns:a16="http://schemas.microsoft.com/office/drawing/2014/main" val="711603089"/>
                  </a:ext>
                </a:extLst>
              </a:tr>
              <a:tr h="325957">
                <a:tc>
                  <a:txBody>
                    <a:bodyPr/>
                    <a:lstStyle/>
                    <a:p>
                      <a:pPr algn="l" fontAlgn="b"/>
                      <a:r>
                        <a:rPr lang="en-GB" sz="1800" b="1" i="0" u="none" strike="noStrike">
                          <a:solidFill>
                            <a:srgbClr val="000000"/>
                          </a:solidFill>
                          <a:effectLst/>
                          <a:latin typeface="+mj-lt"/>
                        </a:rPr>
                        <a:t>Accessible cash (£m)</a:t>
                      </a:r>
                    </a:p>
                  </a:txBody>
                  <a:tcPr marL="144000" marR="72000" marT="36000" marB="36000" anchor="b"/>
                </a:tc>
                <a:tc>
                  <a:txBody>
                    <a:bodyPr/>
                    <a:lstStyle/>
                    <a:p>
                      <a:pPr algn="ctr" fontAlgn="b"/>
                      <a:r>
                        <a:rPr lang="en-GB" sz="1800" b="0" i="0" u="none" strike="noStrike">
                          <a:solidFill>
                            <a:srgbClr val="000000"/>
                          </a:solidFill>
                          <a:effectLst/>
                          <a:latin typeface="+mj-lt"/>
                        </a:rPr>
                        <a:t>71</a:t>
                      </a:r>
                    </a:p>
                  </a:txBody>
                  <a:tcPr marL="144000" marR="72000" marT="36000" marB="36000" anchor="b"/>
                </a:tc>
                <a:tc>
                  <a:txBody>
                    <a:bodyPr/>
                    <a:lstStyle/>
                    <a:p>
                      <a:pPr algn="ctr" fontAlgn="b"/>
                      <a:r>
                        <a:rPr lang="en-GB" sz="1800" b="0" i="0" u="none" strike="noStrike">
                          <a:solidFill>
                            <a:srgbClr val="000000"/>
                          </a:solidFill>
                          <a:effectLst/>
                          <a:latin typeface="+mj-lt"/>
                        </a:rPr>
                        <a:t>113</a:t>
                      </a:r>
                    </a:p>
                  </a:txBody>
                  <a:tcPr marL="144000" marR="72000" marT="36000" marB="36000" anchor="b"/>
                </a:tc>
                <a:extLst>
                  <a:ext uri="{0D108BD9-81ED-4DB2-BD59-A6C34878D82A}">
                    <a16:rowId xmlns:a16="http://schemas.microsoft.com/office/drawing/2014/main" val="1375320345"/>
                  </a:ext>
                </a:extLst>
              </a:tr>
            </a:tbl>
          </a:graphicData>
        </a:graphic>
      </p:graphicFrame>
    </p:spTree>
    <p:extLst>
      <p:ext uri="{BB962C8B-B14F-4D97-AF65-F5344CB8AC3E}">
        <p14:creationId xmlns:p14="http://schemas.microsoft.com/office/powerpoint/2010/main" val="28096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33">
      <a:dk1>
        <a:srgbClr val="000000"/>
      </a:dk1>
      <a:lt1>
        <a:srgbClr val="FFFFFF"/>
      </a:lt1>
      <a:dk2>
        <a:srgbClr val="44546A"/>
      </a:dk2>
      <a:lt2>
        <a:srgbClr val="F1F2F2"/>
      </a:lt2>
      <a:accent1>
        <a:srgbClr val="10AAB1"/>
      </a:accent1>
      <a:accent2>
        <a:srgbClr val="FF6953"/>
      </a:accent2>
      <a:accent3>
        <a:srgbClr val="FFE70E"/>
      </a:accent3>
      <a:accent4>
        <a:srgbClr val="5CB653"/>
      </a:accent4>
      <a:accent5>
        <a:srgbClr val="83CAFE"/>
      </a:accent5>
      <a:accent6>
        <a:srgbClr val="1551C1"/>
      </a:accent6>
      <a:hlink>
        <a:srgbClr val="000000"/>
      </a:hlink>
      <a:folHlink>
        <a:srgbClr val="10AAB1"/>
      </a:folHlink>
    </a:clrScheme>
    <a:fontScheme name="Lexend Deca">
      <a:majorFont>
        <a:latin typeface="Lexend Deca"/>
        <a:ea typeface=""/>
        <a:cs typeface=""/>
      </a:majorFont>
      <a:minorFont>
        <a:latin typeface="Lexend Dec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eabody Teal">
      <a:srgbClr val="10AAB1"/>
    </a:custClr>
    <a:custClr name="Peabody Terracotta">
      <a:srgbClr val="FF6953"/>
    </a:custClr>
    <a:custClr name="Peabody Yellow">
      <a:srgbClr val="FFE70E"/>
    </a:custClr>
    <a:custClr name="Peabody Green">
      <a:srgbClr val="5CB653"/>
    </a:custClr>
    <a:custClr name="Peabody Sky Blue">
      <a:srgbClr val="84CAFE"/>
    </a:custClr>
    <a:custClr name="Peabody Deep Blue">
      <a:srgbClr val="1551C1"/>
    </a:custClr>
  </a:custClrLst>
  <a:extLst>
    <a:ext uri="{05A4C25C-085E-4340-85A3-A5531E510DB2}">
      <thm15:themeFamily xmlns:thm15="http://schemas.microsoft.com/office/thememl/2012/main" name="pea-1804_powerpoint_v1_2" id="{031BDD61-D102-7C4F-A3F3-34B66149ECF1}" vid="{2AB7F8DF-67D0-9E45-8D63-6840DDCAF2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69BA2C49D21B40AF269B8A6E70A117" ma:contentTypeVersion="17" ma:contentTypeDescription="Create a new document." ma:contentTypeScope="" ma:versionID="637ee7a0c965a6542a270a10e257795e">
  <xsd:schema xmlns:xsd="http://www.w3.org/2001/XMLSchema" xmlns:xs="http://www.w3.org/2001/XMLSchema" xmlns:p="http://schemas.microsoft.com/office/2006/metadata/properties" xmlns:ns2="de394f45-3317-4c93-a73a-75dbbbbf9b02" xmlns:ns3="e31ad169-fb2e-44a3-a97e-f8d4531314ff" xmlns:ns4="bbf6a5a2-b937-4ba2-827b-86d4bfedef7e" targetNamespace="http://schemas.microsoft.com/office/2006/metadata/properties" ma:root="true" ma:fieldsID="8a555d512cd51e26b7a98044f912aba4" ns2:_="" ns3:_="" ns4:_="">
    <xsd:import namespace="de394f45-3317-4c93-a73a-75dbbbbf9b02"/>
    <xsd:import namespace="e31ad169-fb2e-44a3-a97e-f8d4531314ff"/>
    <xsd:import namespace="bbf6a5a2-b937-4ba2-827b-86d4bfedef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4:SharedWithUsers" minOccurs="0"/>
                <xsd:element ref="ns4: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94f45-3317-4c93-a73a-75dbbbbf9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05d67c-7dd7-470b-9738-51b9cc72e11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1ad169-fb2e-44a3-a97e-f8d4531314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18f770-7f28-40fa-a4ad-e08d1d2cbe1d}" ma:internalName="TaxCatchAll" ma:showField="CatchAllData" ma:web="bbf6a5a2-b937-4ba2-827b-86d4bfedef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f6a5a2-b937-4ba2-827b-86d4bfedef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1ad169-fb2e-44a3-a97e-f8d4531314ff" xsi:nil="true"/>
    <lcf76f155ced4ddcb4097134ff3c332f xmlns="de394f45-3317-4c93-a73a-75dbbbbf9b02">
      <Terms xmlns="http://schemas.microsoft.com/office/infopath/2007/PartnerControls"/>
    </lcf76f155ced4ddcb4097134ff3c332f>
    <SharedWithUsers xmlns="bbf6a5a2-b937-4ba2-827b-86d4bfedef7e">
      <UserInfo>
        <DisplayName>SharingLinks.3a5e2a95-3dfc-4577-bfc2-266e05af35a7.Flexible.d31e2f85-a72b-44a1-8afd-1fbdb695f9a3</DisplayName>
        <AccountId>62</AccountId>
        <AccountType/>
      </UserInfo>
      <UserInfo>
        <DisplayName>Limited Access System Group For List de394f45-3317-4c93-a73a-75dbbbbf9b02</DisplayName>
        <AccountId>18</AccountId>
        <AccountType/>
      </UserInfo>
      <UserInfo>
        <DisplayName>Anthony Marriott</DisplayName>
        <AccountId>155</AccountId>
        <AccountType/>
      </UserInfo>
      <UserInfo>
        <DisplayName>Tariq Kazi</DisplayName>
        <AccountId>1009</AccountId>
        <AccountType/>
      </UserInfo>
      <UserInfo>
        <DisplayName>Benjamin Blades</DisplayName>
        <AccountId>9</AccountId>
        <AccountType/>
      </UserInfo>
      <UserInfo>
        <DisplayName>Charlotte Stamper</DisplayName>
        <AccountId>16</AccountId>
        <AccountType/>
      </UserInfo>
      <UserInfo>
        <DisplayName>Jameel Choudhury</DisplayName>
        <AccountId>1019</AccountId>
        <AccountType/>
      </UserInfo>
    </SharedWithUsers>
  </documentManagement>
</p:properties>
</file>

<file path=customXml/itemProps1.xml><?xml version="1.0" encoding="utf-8"?>
<ds:datastoreItem xmlns:ds="http://schemas.openxmlformats.org/officeDocument/2006/customXml" ds:itemID="{7E0F6C09-538E-45B7-A767-2EFCA2A5813A}">
  <ds:schemaRefs>
    <ds:schemaRef ds:uri="http://schemas.microsoft.com/sharepoint/v3/contenttype/forms"/>
  </ds:schemaRefs>
</ds:datastoreItem>
</file>

<file path=customXml/itemProps2.xml><?xml version="1.0" encoding="utf-8"?>
<ds:datastoreItem xmlns:ds="http://schemas.openxmlformats.org/officeDocument/2006/customXml" ds:itemID="{B95DFB93-6B1B-4064-B43B-0323B88CEE6A}">
  <ds:schemaRefs>
    <ds:schemaRef ds:uri="bbf6a5a2-b937-4ba2-827b-86d4bfedef7e"/>
    <ds:schemaRef ds:uri="de394f45-3317-4c93-a73a-75dbbbbf9b02"/>
    <ds:schemaRef ds:uri="e31ad169-fb2e-44a3-a97e-f8d4531314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852D98-F1F6-41EF-A5DA-AEAF4BC55614}">
  <ds:schemaRefs>
    <ds:schemaRef ds:uri="http://schemas.microsoft.com/office/2006/metadata/properties"/>
    <ds:schemaRef ds:uri="http://schemas.microsoft.com/office/2006/documentManagement/types"/>
    <ds:schemaRef ds:uri="http://purl.org/dc/elements/1.1/"/>
    <ds:schemaRef ds:uri="e31ad169-fb2e-44a3-a97e-f8d4531314ff"/>
    <ds:schemaRef ds:uri="http://purl.org/dc/dcmitype/"/>
    <ds:schemaRef ds:uri="http://purl.org/dc/terms/"/>
    <ds:schemaRef ds:uri="http://schemas.openxmlformats.org/package/2006/metadata/core-properties"/>
    <ds:schemaRef ds:uri="bbf6a5a2-b937-4ba2-827b-86d4bfedef7e"/>
    <ds:schemaRef ds:uri="http://schemas.microsoft.com/office/infopath/2007/PartnerControls"/>
    <ds:schemaRef ds:uri="de394f45-3317-4c93-a73a-75dbbbbf9b0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pea-1804_powerpoint_v1_1</Template>
  <TotalTime>21</TotalTime>
  <Words>2344</Words>
  <Application>Microsoft Office PowerPoint</Application>
  <PresentationFormat>Widescreen</PresentationFormat>
  <Paragraphs>262</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Lexend Deca Light</vt:lpstr>
      <vt:lpstr>Lexend Deca Medium</vt:lpstr>
      <vt:lpstr>Natural</vt:lpstr>
      <vt:lpstr>Arial</vt:lpstr>
      <vt:lpstr>Lexend Deca</vt:lpstr>
      <vt:lpstr>Lexend Deca SemiBold</vt:lpstr>
      <vt:lpstr>Lexend Deca Black</vt:lpstr>
      <vt:lpstr>1_Office Theme</vt:lpstr>
      <vt:lpstr>Peabody investor update </vt:lpstr>
      <vt:lpstr>PowerPoint Presentation</vt:lpstr>
      <vt:lpstr>PowerPoint Presentation</vt:lpstr>
      <vt:lpstr>External environment</vt:lpstr>
      <vt:lpstr>Leadership team</vt:lpstr>
      <vt:lpstr>PowerPoint Presentation</vt:lpstr>
      <vt:lpstr>Our financial</vt:lpstr>
      <vt:lpstr>Half-year results to September 2023</vt:lpstr>
      <vt:lpstr>Half-year results 2023-24</vt:lpstr>
      <vt:lpstr>Statement of comprehensive income</vt:lpstr>
      <vt:lpstr>Financial monitoring and performance</vt:lpstr>
      <vt:lpstr>PowerPoint Presentation</vt:lpstr>
      <vt:lpstr>Our operating</vt:lpstr>
      <vt:lpstr>Consumer regulation</vt:lpstr>
      <vt:lpstr>Resident services</vt:lpstr>
      <vt:lpstr>Sustainability</vt:lpstr>
      <vt:lpstr>Building safety</vt:lpstr>
      <vt:lpstr>New homes</vt:lpstr>
      <vt:lpstr>Contractor insolvency risk</vt:lpstr>
      <vt:lpstr>Our new EMTN</vt:lpstr>
      <vt:lpstr>In February this year we established our first Euro Medium Term Note (EMTN) Programme.</vt:lpstr>
      <vt:lpstr>Thank you for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this deck</dc:title>
  <dc:creator>Victoria Dymoke</dc:creator>
  <cp:lastModifiedBy>David Dean</cp:lastModifiedBy>
  <cp:revision>3</cp:revision>
  <cp:lastPrinted>2024-04-04T13:24:09Z</cp:lastPrinted>
  <dcterms:created xsi:type="dcterms:W3CDTF">2023-03-28T18:45:50Z</dcterms:created>
  <dcterms:modified xsi:type="dcterms:W3CDTF">2024-04-10T09:37:47Z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0x010100CD69BA2C49D21B40AF269B8A6E70A117</vt:lpwstr>
  </property>
  <property fmtid="{D5CDD505-2E9C-101B-9397-08002B2CF9AE}" pid="3" name="MediaServiceImageTags">
    <vt:lpwstr/>
  </property>
</Properties>
</file>