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</p:sldMasterIdLst>
  <p:notesMasterIdLst>
    <p:notesMasterId r:id="rId29"/>
  </p:notesMasterIdLst>
  <p:sldIdLst>
    <p:sldId id="280" r:id="rId6"/>
    <p:sldId id="283" r:id="rId7"/>
    <p:sldId id="282" r:id="rId8"/>
    <p:sldId id="307" r:id="rId9"/>
    <p:sldId id="262" r:id="rId10"/>
    <p:sldId id="305" r:id="rId11"/>
    <p:sldId id="306" r:id="rId12"/>
    <p:sldId id="298" r:id="rId13"/>
    <p:sldId id="286" r:id="rId14"/>
    <p:sldId id="297" r:id="rId15"/>
    <p:sldId id="266" r:id="rId16"/>
    <p:sldId id="295" r:id="rId17"/>
    <p:sldId id="269" r:id="rId18"/>
    <p:sldId id="270" r:id="rId19"/>
    <p:sldId id="296" r:id="rId20"/>
    <p:sldId id="271" r:id="rId21"/>
    <p:sldId id="302" r:id="rId22"/>
    <p:sldId id="290" r:id="rId23"/>
    <p:sldId id="301" r:id="rId24"/>
    <p:sldId id="304" r:id="rId25"/>
    <p:sldId id="300" r:id="rId26"/>
    <p:sldId id="292" r:id="rId27"/>
    <p:sldId id="258" r:id="rId28"/>
  </p:sldIdLst>
  <p:sldSz cx="12192000" cy="6858000"/>
  <p:notesSz cx="7104063" cy="1023461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F1DD29-6747-1521-CA79-8344E39C98C5}" name="Victoria Dymoke" initials="VD" userId="S::vicky.dymoke@peabody.org.uk::4ebacac6-dd5b-4110-889b-180a00764acf" providerId="AD"/>
  <p188:author id="{2994B32E-5CEF-7343-AB03-EFFADDAF0154}" name="Victoria Dymoke" initials="" userId="S::Vicky.Dymoke@peabody.org.uk::4ebacac6-dd5b-4110-889b-180a00764acf" providerId="AD"/>
  <p188:author id="{56DBA553-7C46-7E38-555E-E07F06FEA1EA}" name="Paul Beaton" initials="PB" userId="S::paul.beaton@peabody.org.uk::78755579-5e9e-45f6-9927-67bd05fcf1f3" providerId="AD"/>
  <p188:author id="{2F0FF5AE-11CD-0890-3290-797694CB63BA}" name="Paul Beaton" initials="" userId="S::Paul.Beaton@peabody.org.uk::78755579-5e9e-45f6-9927-67bd05fcf1f3" providerId="AD"/>
  <p188:author id="{DDDAE4DA-A740-6B27-E1FA-7C37900A8F28}" name="Anthony Marriott" initials="AM" userId="S::anthony.marriott@peabody.org.uk::728c9a50-e0f8-4e81-bf33-7d7ff62da7d2" providerId="AD"/>
  <p188:author id="{B7A1C0F5-ECA6-F712-FBDC-EAB3D1EBE648}" name="Charlotte Stamper" initials="CS" userId="S::Charlotte.Stamper@peabody.org.uk::cef0126b-17a6-4792-9666-124a4a124e04" providerId="AD"/>
  <p188:author id="{4F4542F8-F222-1E3F-0655-A20A8383EAD0}" name="Charlotte Stamper" initials="CS" userId="S::charlotte.stamper@peabody.org.uk::cef0126b-17a6-4792-9666-124a4a124e0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8E660-A455-4E08-97E1-BB4BB9A8C5E9}" v="46" dt="2024-11-18T14:42:23.761"/>
    <p1510:client id="{FE3D6DF8-14B6-1FBC-925E-7A24D1F52650}" v="153" dt="2024-11-18T16:44:38.74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4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786" y="0"/>
            <a:ext cx="3078427" cy="514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6334D-D65A-4CDF-9927-CA174EF54229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0516"/>
            <a:ext cx="3078427" cy="5140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786" y="9720516"/>
            <a:ext cx="3078427" cy="5140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E8703-0D3A-406A-A801-D1A58E6656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1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931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1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8703-0D3A-406A-A801-D1A58E6656F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9916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45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65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503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885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932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GB" sz="180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30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725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569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67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sz="1800" b="0" i="0">
              <a:solidFill>
                <a:srgbClr val="000000"/>
              </a:solidFill>
              <a:effectLst/>
              <a:latin typeface="Arial"/>
              <a:cs typeface="Arial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318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838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9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327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986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02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729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21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877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234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1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8703-0D3A-406A-A801-D1A58E6656F2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8180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DE8703-0D3A-406A-A801-D1A58E6656F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869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3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/>
            </a:lvl1pPr>
          </a:lstStyle>
          <a:p>
            <a:r>
              <a:rPr lang="en-GB"/>
              <a:t>[Title slide: v3]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155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495D5F-074C-0FDC-39D1-60C0648C8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94600" y="0"/>
            <a:ext cx="45974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CEAEAA0-F78C-60CB-EC96-9F8B3C98BB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708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4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155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3E3E5E4-4E7B-64C4-5809-A2C721A002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800" y="0"/>
            <a:ext cx="4597200" cy="6858000"/>
          </a:xfrm>
        </p:spPr>
        <p:txBody>
          <a:bodyPr bIns="1080000" anchor="ctr" anchorCtr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marL="0" indent="0" algn="l">
              <a:tabLst>
                <a:tab pos="750888" algn="l"/>
              </a:tabLst>
              <a:defRPr sz="3300" b="1"/>
            </a:lvl1pPr>
          </a:lstStyle>
          <a:p>
            <a:r>
              <a:rPr lang="en-GB"/>
              <a:t>[Title slide: v4]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4F714B9-D356-74DB-F2FC-056609B721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888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5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/>
            </a:lvl1pPr>
          </a:lstStyle>
          <a:p>
            <a:r>
              <a:rPr lang="en-GB"/>
              <a:t>[Title slide: v5] Document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5CB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pic>
        <p:nvPicPr>
          <p:cNvPr id="5" name="Picture 4" descr="A person wearing headphones and holding his hand up&#10;&#10;Description automatically generated with low confidence">
            <a:extLst>
              <a:ext uri="{FF2B5EF4-FFF2-40B4-BE49-F238E27FC236}">
                <a16:creationId xmlns:a16="http://schemas.microsoft.com/office/drawing/2014/main" id="{34C429B6-883B-763A-0474-732FAFB8EE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108700" y="1"/>
            <a:ext cx="6080400" cy="6854731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99FEAFD-C326-5790-92EC-7113192067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082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6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5CB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3E3E5E4-4E7B-64C4-5809-A2C721A002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1600" y="0"/>
            <a:ext cx="6080400" cy="6858000"/>
          </a:xfrm>
        </p:spPr>
        <p:txBody>
          <a:bodyPr bIns="1080000" anchor="ctr" anchorCtr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marL="0" indent="0" algn="l">
              <a:tabLst>
                <a:tab pos="750888" algn="l"/>
              </a:tabLst>
              <a:defRPr sz="3300" b="1"/>
            </a:lvl1pPr>
          </a:lstStyle>
          <a:p>
            <a:r>
              <a:rPr lang="en-GB"/>
              <a:t>[Title slide: v6]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1373510-F5CB-1063-1881-E1A3DED5FA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107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7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/>
            </a:lvl1pPr>
          </a:lstStyle>
          <a:p>
            <a:r>
              <a:rPr lang="en-GB"/>
              <a:t>[Title slide: v7]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5CB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pic>
        <p:nvPicPr>
          <p:cNvPr id="6" name="Picture 5" descr="Two people reading a book&#10;&#10;Description automatically generated with medium confidence">
            <a:extLst>
              <a:ext uri="{FF2B5EF4-FFF2-40B4-BE49-F238E27FC236}">
                <a16:creationId xmlns:a16="http://schemas.microsoft.com/office/drawing/2014/main" id="{C059108A-997B-582F-0C5A-CABC210A92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73700" y="0"/>
            <a:ext cx="6721200" cy="686096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63EB4D86-664E-CFC8-614E-A02066A0720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73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8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5CB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3E3E5E4-4E7B-64C4-5809-A2C721A002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70800" y="0"/>
            <a:ext cx="6721200" cy="6858000"/>
          </a:xfrm>
        </p:spPr>
        <p:txBody>
          <a:bodyPr bIns="1080000" anchor="ctr" anchorCtr="1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marL="0" indent="0" algn="l">
              <a:tabLst>
                <a:tab pos="750888" algn="l"/>
              </a:tabLst>
              <a:defRPr sz="3300" b="1"/>
            </a:lvl1pPr>
          </a:lstStyle>
          <a:p>
            <a:r>
              <a:rPr lang="en-GB"/>
              <a:t>[Title slide: v8]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FFB1E8FF-082C-0C28-F38E-AF6E691864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618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9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5CB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marL="0" indent="0" algn="l">
              <a:tabLst>
                <a:tab pos="750888" algn="l"/>
              </a:tabLst>
              <a:defRPr sz="3300" b="1"/>
            </a:lvl1pPr>
          </a:lstStyle>
          <a:p>
            <a:r>
              <a:rPr lang="en-GB"/>
              <a:t>[Title slide: v9]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9A454E7C-96F9-0462-3F8F-CE0256458E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40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able Placeholder 15">
            <a:extLst>
              <a:ext uri="{FF2B5EF4-FFF2-40B4-BE49-F238E27FC236}">
                <a16:creationId xmlns:a16="http://schemas.microsoft.com/office/drawing/2014/main" id="{037CADC0-565E-D037-4E65-C9D6F7686AC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796598" y="799924"/>
            <a:ext cx="2492346" cy="3492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19" name="Table Placeholder 15">
            <a:extLst>
              <a:ext uri="{FF2B5EF4-FFF2-40B4-BE49-F238E27FC236}">
                <a16:creationId xmlns:a16="http://schemas.microsoft.com/office/drawing/2014/main" id="{4EBBB63A-CF0B-0B93-F45F-FCF7356D5B41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264429" y="799924"/>
            <a:ext cx="2492346" cy="34920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EF479B-1B08-F063-8F34-571523CE9DF1}"/>
              </a:ext>
            </a:extLst>
          </p:cNvPr>
          <p:cNvSpPr txBox="1"/>
          <p:nvPr userDrawn="1"/>
        </p:nvSpPr>
        <p:spPr>
          <a:xfrm>
            <a:off x="377823" y="1049571"/>
            <a:ext cx="2111155" cy="5416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8000"/>
              </a:lnSpc>
            </a:pPr>
            <a:r>
              <a:rPr lang="en-GB" sz="4000" spc="-100" baseline="0">
                <a:latin typeface="+mj-lt"/>
              </a:rPr>
              <a:t>Contents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389">
          <p15:clr>
            <a:srgbClr val="FBAE40"/>
          </p15:clr>
        </p15:guide>
        <p15:guide id="6" pos="6146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v1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 baseline="0"/>
            </a:lvl1pPr>
          </a:lstStyle>
          <a:p>
            <a:r>
              <a:rPr lang="en-GB"/>
              <a:t>[Divider: v1] Divider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10920046" y="-1"/>
            <a:ext cx="1271954" cy="6858000"/>
          </a:xfrm>
          <a:prstGeom prst="rect">
            <a:avLst/>
          </a:prstGeom>
          <a:solidFill>
            <a:srgbClr val="FF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514A49-4B10-ADF3-0795-F75F6897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E5C272-83B9-C59F-2669-7C2E8777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3666FF-0B40-95A6-7B00-0325E311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EC5CA7-CCE4-AE58-F2F9-4208E574AAFA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9A97C22-73AC-341D-39DB-64945533883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491046" y="0"/>
            <a:ext cx="3430800" cy="6861175"/>
          </a:xfrm>
          <a:custGeom>
            <a:avLst/>
            <a:gdLst>
              <a:gd name="connsiteX0" fmla="*/ 0 w 3430800"/>
              <a:gd name="connsiteY0" fmla="*/ 6485041 h 6861175"/>
              <a:gd name="connsiteX1" fmla="*/ 3430800 w 3430800"/>
              <a:gd name="connsiteY1" fmla="*/ 6485041 h 6861175"/>
              <a:gd name="connsiteX2" fmla="*/ 3430800 w 3430800"/>
              <a:gd name="connsiteY2" fmla="*/ 6861175 h 6861175"/>
              <a:gd name="connsiteX3" fmla="*/ 0 w 3430800"/>
              <a:gd name="connsiteY3" fmla="*/ 6861175 h 6861175"/>
              <a:gd name="connsiteX4" fmla="*/ 0 w 3430800"/>
              <a:gd name="connsiteY4" fmla="*/ 0 h 6861175"/>
              <a:gd name="connsiteX5" fmla="*/ 3430800 w 3430800"/>
              <a:gd name="connsiteY5" fmla="*/ 0 h 6861175"/>
              <a:gd name="connsiteX6" fmla="*/ 3430800 w 3430800"/>
              <a:gd name="connsiteY6" fmla="*/ 3175 h 6861175"/>
              <a:gd name="connsiteX7" fmla="*/ 3430800 w 3430800"/>
              <a:gd name="connsiteY7" fmla="*/ 974329 h 6861175"/>
              <a:gd name="connsiteX8" fmla="*/ 3430800 w 3430800"/>
              <a:gd name="connsiteY8" fmla="*/ 6477841 h 6861175"/>
              <a:gd name="connsiteX9" fmla="*/ 0 w 3430800"/>
              <a:gd name="connsiteY9" fmla="*/ 6477841 h 6861175"/>
              <a:gd name="connsiteX10" fmla="*/ 0 w 3430800"/>
              <a:gd name="connsiteY10" fmla="*/ 974329 h 6861175"/>
              <a:gd name="connsiteX11" fmla="*/ 0 w 3430800"/>
              <a:gd name="connsiteY11" fmla="*/ 3175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0800" h="6861175">
                <a:moveTo>
                  <a:pt x="0" y="6485041"/>
                </a:moveTo>
                <a:lnTo>
                  <a:pt x="3430800" y="6485041"/>
                </a:lnTo>
                <a:lnTo>
                  <a:pt x="3430800" y="6861175"/>
                </a:lnTo>
                <a:lnTo>
                  <a:pt x="0" y="6861175"/>
                </a:lnTo>
                <a:close/>
                <a:moveTo>
                  <a:pt x="0" y="0"/>
                </a:moveTo>
                <a:lnTo>
                  <a:pt x="3430800" y="0"/>
                </a:lnTo>
                <a:lnTo>
                  <a:pt x="3430800" y="3175"/>
                </a:lnTo>
                <a:lnTo>
                  <a:pt x="3430800" y="974329"/>
                </a:lnTo>
                <a:lnTo>
                  <a:pt x="3430800" y="6477841"/>
                </a:lnTo>
                <a:lnTo>
                  <a:pt x="0" y="6477841"/>
                </a:lnTo>
                <a:lnTo>
                  <a:pt x="0" y="974329"/>
                </a:lnTo>
                <a:lnTo>
                  <a:pt x="0" y="3175"/>
                </a:lnTo>
                <a:close/>
              </a:path>
            </a:pathLst>
          </a:custGeom>
        </p:spPr>
        <p:txBody>
          <a:bodyPr wrap="square" bIns="1080000" anchor="ctr" anchorCtr="1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A23560-C6F1-43BC-CEB2-414AA0D810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95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: v2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D3F162-F20A-584E-674F-8CDC402953F3}"/>
              </a:ext>
            </a:extLst>
          </p:cNvPr>
          <p:cNvSpPr/>
          <p:nvPr userDrawn="1"/>
        </p:nvSpPr>
        <p:spPr>
          <a:xfrm>
            <a:off x="7491046" y="0"/>
            <a:ext cx="3430800" cy="6858000"/>
          </a:xfrm>
          <a:prstGeom prst="rect">
            <a:avLst/>
          </a:prstGeom>
          <a:solidFill>
            <a:srgbClr val="155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 baseline="0"/>
            </a:lvl1pPr>
          </a:lstStyle>
          <a:p>
            <a:r>
              <a:rPr lang="en-GB"/>
              <a:t>[Divider: v2] Divider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10920046" y="-1"/>
            <a:ext cx="1271954" cy="6858000"/>
          </a:xfrm>
          <a:prstGeom prst="rect">
            <a:avLst/>
          </a:prstGeom>
          <a:solidFill>
            <a:srgbClr val="FF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514A49-4B10-ADF3-0795-F75F6897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E5C272-83B9-C59F-2669-7C2E8777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3666FF-0B40-95A6-7B00-0325E311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EC5CA7-CCE4-AE58-F2F9-4208E574AAFA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9496B05C-D6CF-C007-3920-0166BE76BE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99652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[Title and content]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2106614"/>
            <a:ext cx="10159999" cy="3649662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2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880">
          <p15:clr>
            <a:srgbClr val="FBAE40"/>
          </p15:clr>
        </p15:guide>
        <p15:guide id="5" pos="3504">
          <p15:clr>
            <a:srgbClr val="FBAE40"/>
          </p15:clr>
        </p15:guide>
        <p15:guide id="6" pos="6146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0" orient="horz" pos="1327">
          <p15:clr>
            <a:srgbClr val="FBAE40"/>
          </p15:clr>
        </p15:guide>
        <p15:guide id="11" orient="horz" pos="362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FF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10160001" cy="1384569"/>
          </a:xfrm>
        </p:spPr>
        <p:txBody>
          <a:bodyPr/>
          <a:lstStyle/>
          <a:p>
            <a:r>
              <a:rPr lang="en-GB"/>
              <a:t>[Two content]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2948400"/>
            <a:ext cx="4194175" cy="2807875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4C4443-C1CB-3036-34D9-235BA73926E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62600" y="2948400"/>
            <a:ext cx="4194175" cy="2807871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</p:spTree>
    <p:extLst>
      <p:ext uri="{BB962C8B-B14F-4D97-AF65-F5344CB8AC3E}">
        <p14:creationId xmlns:p14="http://schemas.microsoft.com/office/powerpoint/2010/main" val="31009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880">
          <p15:clr>
            <a:srgbClr val="FBAE40"/>
          </p15:clr>
        </p15:guide>
        <p15:guide id="5" pos="3504">
          <p15:clr>
            <a:srgbClr val="FBAE40"/>
          </p15:clr>
        </p15:guide>
        <p15:guide id="6" pos="6146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numbere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10160001" cy="1384569"/>
          </a:xfrm>
        </p:spPr>
        <p:txBody>
          <a:bodyPr/>
          <a:lstStyle/>
          <a:p>
            <a:r>
              <a:rPr lang="en-GB"/>
              <a:t>[Two content with numbered headings]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3463926"/>
            <a:ext cx="4194175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4C4443-C1CB-3036-34D9-235BA73926E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62600" y="3463926"/>
            <a:ext cx="4194175" cy="2292346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5B780C6-428E-F206-5018-F6B53C730E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825" y="2764800"/>
            <a:ext cx="973585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8D5333-5415-A7E6-F9C0-51FB79DD0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2600" y="2763475"/>
            <a:ext cx="973585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</p:spTree>
    <p:extLst>
      <p:ext uri="{BB962C8B-B14F-4D97-AF65-F5344CB8AC3E}">
        <p14:creationId xmlns:p14="http://schemas.microsoft.com/office/powerpoint/2010/main" val="3988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880">
          <p15:clr>
            <a:srgbClr val="FBAE40"/>
          </p15:clr>
        </p15:guide>
        <p15:guide id="5" pos="3504">
          <p15:clr>
            <a:srgbClr val="FBAE40"/>
          </p15:clr>
        </p15:guide>
        <p15:guide id="6" pos="6146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numbere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10160001" cy="1384569"/>
          </a:xfrm>
        </p:spPr>
        <p:txBody>
          <a:bodyPr/>
          <a:lstStyle/>
          <a:p>
            <a:r>
              <a:rPr lang="en-GB"/>
              <a:t>[Three content with numbered headings]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3463926"/>
            <a:ext cx="2541600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4C4443-C1CB-3036-34D9-235BA73926E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212014" y="3463926"/>
            <a:ext cx="2541600" cy="2292346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5B780C6-428E-F206-5018-F6B53C730E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825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8D5333-5415-A7E6-F9C0-51FB79DD0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4251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14934E-4B56-C113-F724-1CF3F7C466F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794920" y="3463926"/>
            <a:ext cx="2541600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5A27E44-AE7C-15C5-8973-A1B689C89A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01890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</p:spTree>
    <p:extLst>
      <p:ext uri="{BB962C8B-B14F-4D97-AF65-F5344CB8AC3E}">
        <p14:creationId xmlns:p14="http://schemas.microsoft.com/office/powerpoint/2010/main" val="3982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390">
          <p15:clr>
            <a:srgbClr val="FBAE40"/>
          </p15:clr>
        </p15:guide>
        <p15:guide id="5" pos="4543">
          <p15:clr>
            <a:srgbClr val="FBAE40"/>
          </p15:clr>
        </p15:guide>
        <p15:guide id="6" pos="6146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  <p15:guide id="12" pos="3990">
          <p15:clr>
            <a:srgbClr val="FBAE40"/>
          </p15:clr>
        </p15:guide>
        <p15:guide id="13" pos="1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numbere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10160001" cy="1384569"/>
          </a:xfrm>
        </p:spPr>
        <p:txBody>
          <a:bodyPr/>
          <a:lstStyle/>
          <a:p>
            <a:r>
              <a:rPr lang="en-GB"/>
              <a:t>[Four content with numbered headings]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3463926"/>
            <a:ext cx="2390400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4C4443-C1CB-3036-34D9-235BA73926E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148320" y="3463926"/>
            <a:ext cx="2390400" cy="2292346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5B780C6-428E-F206-5018-F6B53C730E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825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8D5333-5415-A7E6-F9C0-51FB79DD0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43875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14934E-4B56-C113-F724-1CF3F7C466FC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967990" y="3463926"/>
            <a:ext cx="2390400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5A27E44-AE7C-15C5-8973-A1B689C89A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53710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B2B5254-0A9B-B35F-2507-B8097C1B530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5558155" y="3463926"/>
            <a:ext cx="2390400" cy="2292350"/>
          </a:xfrm>
        </p:spPr>
        <p:txBody>
          <a:bodyPr/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5BEE15B-430F-2D84-F09E-147B51C23E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963545" y="2764800"/>
            <a:ext cx="979200" cy="70680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4000" b="1" spc="-50" baseline="0">
                <a:latin typeface="+mj-lt"/>
              </a:defRPr>
            </a:lvl1pPr>
          </a:lstStyle>
          <a:p>
            <a:pPr lvl="0"/>
            <a:r>
              <a:rPr lang="en-GB"/>
              <a:t>&lt;0&gt;</a:t>
            </a:r>
          </a:p>
        </p:txBody>
      </p:sp>
    </p:spTree>
    <p:extLst>
      <p:ext uri="{BB962C8B-B14F-4D97-AF65-F5344CB8AC3E}">
        <p14:creationId xmlns:p14="http://schemas.microsoft.com/office/powerpoint/2010/main" val="86271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1866">
          <p15:clr>
            <a:srgbClr val="FBAE40"/>
          </p15:clr>
        </p15:guide>
        <p15:guide id="5" pos="5008">
          <p15:clr>
            <a:srgbClr val="FBAE40"/>
          </p15:clr>
        </p15:guide>
        <p15:guide id="6" pos="5130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  <p15:guide id="12" pos="3498">
          <p15:clr>
            <a:srgbClr val="FBAE40"/>
          </p15:clr>
        </p15:guide>
        <p15:guide id="13" pos="1744">
          <p15:clr>
            <a:srgbClr val="FBAE40"/>
          </p15:clr>
        </p15:guide>
        <p15:guide id="14" pos="33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FF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FE95E6-7E78-F2A7-F1C3-0BD6833391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4194177" cy="1768786"/>
          </a:xfrm>
        </p:spPr>
        <p:txBody>
          <a:bodyPr/>
          <a:lstStyle/>
          <a:p>
            <a:r>
              <a:rPr lang="en-GB"/>
              <a:t>[Text and image]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E7016-99C0-BD66-704B-A335698473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825" y="2948400"/>
            <a:ext cx="4194175" cy="2807875"/>
          </a:xfrm>
        </p:spPr>
        <p:txBody>
          <a:bodyPr/>
          <a:lstStyle/>
          <a:p>
            <a:pPr lvl="0"/>
            <a:r>
              <a:rPr lang="en-GB"/>
              <a:t>First level &lt;Subheading/introductory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7B47C5B-C136-3D6A-4CED-B144C8E973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2600" y="377824"/>
            <a:ext cx="4975225" cy="5724520"/>
          </a:xfrm>
        </p:spPr>
        <p:txBody>
          <a:bodyPr bIns="1080000" anchor="ctr" anchorCtr="1"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0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4" pos="2880">
          <p15:clr>
            <a:srgbClr val="FBAE40"/>
          </p15:clr>
        </p15:guide>
        <p15:guide id="5" pos="3504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1" orient="horz" pos="36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10A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7B47C5B-C136-3D6A-4CED-B144C8E9737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7826" y="949326"/>
            <a:ext cx="10160000" cy="4975224"/>
          </a:xfrm>
        </p:spPr>
        <p:txBody>
          <a:bodyPr bIns="1080000" anchor="ctr" anchorCtr="1"/>
          <a:lstStyle>
            <a:lvl1pPr>
              <a:defRPr/>
            </a:lvl1pPr>
          </a:lstStyle>
          <a:p>
            <a:r>
              <a:rPr lang="en-GB"/>
              <a:t>[Full page image]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03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7" pos="6638">
          <p15:clr>
            <a:srgbClr val="FBAE40"/>
          </p15:clr>
        </p15:guide>
        <p15:guide id="9" pos="7442">
          <p15:clr>
            <a:srgbClr val="FBAE40"/>
          </p15:clr>
        </p15:guide>
        <p15:guide id="10" orient="horz" pos="598">
          <p15:clr>
            <a:srgbClr val="FBAE40"/>
          </p15:clr>
        </p15:guide>
        <p15:guide id="11" orient="horz" pos="37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FBBA9-7DED-70F2-CE4F-107F77E55143}"/>
              </a:ext>
            </a:extLst>
          </p:cNvPr>
          <p:cNvSpPr/>
          <p:nvPr userDrawn="1"/>
        </p:nvSpPr>
        <p:spPr>
          <a:xfrm>
            <a:off x="4648200" y="-1"/>
            <a:ext cx="6270625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D9F33F-F06E-C331-EDF3-2FDE7B3D9680}"/>
              </a:ext>
            </a:extLst>
          </p:cNvPr>
          <p:cNvSpPr/>
          <p:nvPr userDrawn="1"/>
        </p:nvSpPr>
        <p:spPr>
          <a:xfrm>
            <a:off x="10918825" y="-1"/>
            <a:ext cx="1273175" cy="6858000"/>
          </a:xfrm>
          <a:prstGeom prst="rect">
            <a:avLst/>
          </a:prstGeom>
          <a:solidFill>
            <a:srgbClr val="10AA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58777-FC97-EE44-2CE3-2BF40538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A4E87-B914-01E6-ABEC-5E3FD3873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A0C8-0FA6-CC1D-F452-220703746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39A28E-17C4-6989-6D72-353D0A47EB19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E91D8FC-984A-762C-F355-BA51D5C8B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823" y="1049570"/>
            <a:ext cx="4194177" cy="1768786"/>
          </a:xfrm>
        </p:spPr>
        <p:txBody>
          <a:bodyPr/>
          <a:lstStyle/>
          <a:p>
            <a:r>
              <a:rPr lang="en-GB"/>
              <a:t>[Text with icons]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424807A-9D7F-5367-A05F-A6229E619E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61961" y="3419474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642D555C-36CB-CAA9-B22B-31E9E7303C0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99736" y="2800350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A0B0348C-36B1-F80F-46F7-0BB51603047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61961" y="2800350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09C135C-83F1-C70C-2BDA-0A68BB77D70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499736" y="947738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B90F1884-54D5-A9C7-3851-4C1D523A0CE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061961" y="947738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2AD72C86-D14E-05D1-E407-F08BFE5325D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99736" y="4651375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8" name="Picture Placeholder 17">
            <a:extLst>
              <a:ext uri="{FF2B5EF4-FFF2-40B4-BE49-F238E27FC236}">
                <a16:creationId xmlns:a16="http://schemas.microsoft.com/office/drawing/2014/main" id="{448301EE-E827-396F-B93A-C887BA785D4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61961" y="4651375"/>
            <a:ext cx="504000" cy="504000"/>
          </a:xfrm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en-GB"/>
              <a:t>Add icon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E65E2484-5C1F-526B-A6AC-A282B0514C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61961" y="1566862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7C803C20-C8C6-8D09-63DC-BA80478153D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1961" y="5270499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5C388129-AEC5-C7FC-DD4E-9FD8BC37B5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99736" y="3419474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216F1A1A-EAC6-EA12-1570-EC7625EDC5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99736" y="1566862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3C4240CA-C5E7-BC6C-7ECC-BC71CA32F5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9736" y="5270499"/>
            <a:ext cx="2018664" cy="10572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 marL="108000" indent="-108000">
              <a:buFont typeface="Arial" panose="020B0604020202020204" pitchFamily="34" charset="0"/>
              <a:buChar char="•"/>
              <a:defRPr/>
            </a:lvl3pPr>
            <a:lvl4pPr>
              <a:spcBef>
                <a:spcPts val="0"/>
              </a:spcBef>
              <a:defRPr/>
            </a:lvl4pPr>
          </a:lstStyle>
          <a:p>
            <a:pPr lvl="0"/>
            <a:r>
              <a:rPr lang="en-GB"/>
              <a:t>First level &lt;Heading&gt;</a:t>
            </a:r>
          </a:p>
          <a:p>
            <a:pPr lvl="1"/>
            <a:r>
              <a:rPr lang="en-GB"/>
              <a:t>Second level &lt;Text&gt;</a:t>
            </a:r>
          </a:p>
          <a:p>
            <a:pPr lvl="2"/>
            <a:r>
              <a:rPr lang="en-GB"/>
              <a:t>Third level &lt;Bullet&gt;</a:t>
            </a:r>
          </a:p>
        </p:txBody>
      </p:sp>
    </p:spTree>
    <p:extLst>
      <p:ext uri="{BB962C8B-B14F-4D97-AF65-F5344CB8AC3E}">
        <p14:creationId xmlns:p14="http://schemas.microsoft.com/office/powerpoint/2010/main" val="41636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38">
          <p15:clr>
            <a:srgbClr val="FBAE40"/>
          </p15:clr>
        </p15:guide>
        <p15:guide id="2" pos="238">
          <p15:clr>
            <a:srgbClr val="FBAE40"/>
          </p15:clr>
        </p15:guide>
        <p15:guide id="3" orient="horz" pos="4082">
          <p15:clr>
            <a:srgbClr val="FBAE40"/>
          </p15:clr>
        </p15:guide>
        <p15:guide id="7" pos="6350">
          <p15:clr>
            <a:srgbClr val="FBAE40"/>
          </p15:clr>
        </p15:guide>
        <p15:guide id="9" pos="7442">
          <p15:clr>
            <a:srgbClr val="FBAE40"/>
          </p15:clr>
        </p15:guide>
        <p15:guide id="12" pos="34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7465695" cy="1061759"/>
          </a:xfrm>
        </p:spPr>
        <p:txBody>
          <a:bodyPr anchor="b" anchorCtr="0">
            <a:normAutofit/>
          </a:bodyPr>
          <a:lstStyle>
            <a:lvl1pPr algn="l">
              <a:defRPr sz="3300" b="1" baseline="0"/>
            </a:lvl1pPr>
          </a:lstStyle>
          <a:p>
            <a:r>
              <a:rPr lang="en-GB"/>
              <a:t>[End slide] Final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9AF1C-721D-22EA-EA60-B6BF595255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525486"/>
            <a:ext cx="7465695" cy="2996454"/>
          </a:xfrm>
        </p:spPr>
        <p:txBody>
          <a:bodyPr anchor="t" anchorCtr="0">
            <a:normAutofit/>
          </a:bodyPr>
          <a:lstStyle>
            <a:lvl1pPr marL="0" indent="0" algn="l">
              <a:lnSpc>
                <a:spcPct val="70000"/>
              </a:lnSpc>
              <a:spcBef>
                <a:spcPts val="0"/>
              </a:spcBef>
              <a:buNone/>
              <a:defRPr sz="7500" b="1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Message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10364724" y="-1"/>
            <a:ext cx="546916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10911840" y="-1"/>
            <a:ext cx="1279960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6" y="6051782"/>
            <a:ext cx="504824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Email: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295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Tel: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2649" y="6051782"/>
            <a:ext cx="249237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&lt;</a:t>
            </a:r>
            <a:r>
              <a:rPr lang="en-GB" err="1"/>
              <a:t>name</a:t>
            </a:r>
            <a:r>
              <a:rPr lang="en-GB" err="1">
                <a:effectLst/>
                <a:latin typeface="Lexend Deca Light" pitchFamily="2" charset="77"/>
              </a:rPr>
              <a:t>@peabody.org.uk</a:t>
            </a:r>
            <a:r>
              <a:rPr lang="en-GB">
                <a:effectLst/>
                <a:latin typeface="Lexend Deca Light" pitchFamily="2" charset="77"/>
              </a:rPr>
              <a:t>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&lt;00000 000000&gt;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74EB66-4DCE-C3ED-17F4-199D3A03F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826" y="5514320"/>
            <a:ext cx="7465694" cy="350096"/>
          </a:xfrm>
        </p:spPr>
        <p:txBody>
          <a:bodyPr wrap="square" anchor="b" anchorCtr="0">
            <a:noAutofit/>
          </a:bodyPr>
          <a:lstStyle>
            <a:lvl1pPr>
              <a:spcBef>
                <a:spcPts val="0"/>
              </a:spcBef>
              <a:defRPr sz="2000" b="1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</p:spTree>
    <p:extLst>
      <p:ext uri="{BB962C8B-B14F-4D97-AF65-F5344CB8AC3E}">
        <p14:creationId xmlns:p14="http://schemas.microsoft.com/office/powerpoint/2010/main" val="87098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2879" y="370699"/>
            <a:ext cx="1096010" cy="314325"/>
          </a:xfrm>
          <a:custGeom>
            <a:avLst/>
            <a:gdLst/>
            <a:ahLst/>
            <a:cxnLst/>
            <a:rect l="l" t="t" r="r" b="b"/>
            <a:pathLst>
              <a:path w="1096010" h="314325">
                <a:moveTo>
                  <a:pt x="142189" y="92456"/>
                </a:moveTo>
                <a:lnTo>
                  <a:pt x="136372" y="63144"/>
                </a:lnTo>
                <a:lnTo>
                  <a:pt x="125120" y="46062"/>
                </a:lnTo>
                <a:lnTo>
                  <a:pt x="120269" y="38696"/>
                </a:lnTo>
                <a:lnTo>
                  <a:pt x="111810" y="32867"/>
                </a:lnTo>
                <a:lnTo>
                  <a:pt x="111810" y="92735"/>
                </a:lnTo>
                <a:lnTo>
                  <a:pt x="108051" y="111988"/>
                </a:lnTo>
                <a:lnTo>
                  <a:pt x="97917" y="127495"/>
                </a:lnTo>
                <a:lnTo>
                  <a:pt x="83134" y="137833"/>
                </a:lnTo>
                <a:lnTo>
                  <a:pt x="65455" y="141592"/>
                </a:lnTo>
                <a:lnTo>
                  <a:pt x="30060" y="141592"/>
                </a:lnTo>
                <a:lnTo>
                  <a:pt x="30060" y="46062"/>
                </a:lnTo>
                <a:lnTo>
                  <a:pt x="65455" y="46062"/>
                </a:lnTo>
                <a:lnTo>
                  <a:pt x="83134" y="49822"/>
                </a:lnTo>
                <a:lnTo>
                  <a:pt x="97917" y="59994"/>
                </a:lnTo>
                <a:lnTo>
                  <a:pt x="108051" y="74866"/>
                </a:lnTo>
                <a:lnTo>
                  <a:pt x="111810" y="92735"/>
                </a:lnTo>
                <a:lnTo>
                  <a:pt x="111810" y="32867"/>
                </a:lnTo>
                <a:lnTo>
                  <a:pt x="95948" y="21932"/>
                </a:lnTo>
                <a:lnTo>
                  <a:pt x="65455" y="15722"/>
                </a:lnTo>
                <a:lnTo>
                  <a:pt x="0" y="15722"/>
                </a:lnTo>
                <a:lnTo>
                  <a:pt x="0" y="234607"/>
                </a:lnTo>
                <a:lnTo>
                  <a:pt x="11696" y="232168"/>
                </a:lnTo>
                <a:lnTo>
                  <a:pt x="21259" y="225539"/>
                </a:lnTo>
                <a:lnTo>
                  <a:pt x="27698" y="215734"/>
                </a:lnTo>
                <a:lnTo>
                  <a:pt x="30060" y="203758"/>
                </a:lnTo>
                <a:lnTo>
                  <a:pt x="30060" y="171704"/>
                </a:lnTo>
                <a:lnTo>
                  <a:pt x="65455" y="171704"/>
                </a:lnTo>
                <a:lnTo>
                  <a:pt x="106489" y="157911"/>
                </a:lnTo>
                <a:lnTo>
                  <a:pt x="139649" y="112407"/>
                </a:lnTo>
                <a:lnTo>
                  <a:pt x="142189" y="92456"/>
                </a:lnTo>
                <a:close/>
              </a:path>
              <a:path w="1096010" h="314325">
                <a:moveTo>
                  <a:pt x="292595" y="156616"/>
                </a:moveTo>
                <a:lnTo>
                  <a:pt x="273710" y="106184"/>
                </a:lnTo>
                <a:lnTo>
                  <a:pt x="262623" y="95542"/>
                </a:lnTo>
                <a:lnTo>
                  <a:pt x="262623" y="142519"/>
                </a:lnTo>
                <a:lnTo>
                  <a:pt x="169608" y="142519"/>
                </a:lnTo>
                <a:lnTo>
                  <a:pt x="176212" y="127990"/>
                </a:lnTo>
                <a:lnTo>
                  <a:pt x="186613" y="116484"/>
                </a:lnTo>
                <a:lnTo>
                  <a:pt x="200063" y="108915"/>
                </a:lnTo>
                <a:lnTo>
                  <a:pt x="215811" y="106184"/>
                </a:lnTo>
                <a:lnTo>
                  <a:pt x="231686" y="108953"/>
                </a:lnTo>
                <a:lnTo>
                  <a:pt x="245414" y="116598"/>
                </a:lnTo>
                <a:lnTo>
                  <a:pt x="256057" y="128130"/>
                </a:lnTo>
                <a:lnTo>
                  <a:pt x="262623" y="142519"/>
                </a:lnTo>
                <a:lnTo>
                  <a:pt x="262623" y="95542"/>
                </a:lnTo>
                <a:lnTo>
                  <a:pt x="245706" y="83858"/>
                </a:lnTo>
                <a:lnTo>
                  <a:pt x="215811" y="77685"/>
                </a:lnTo>
                <a:lnTo>
                  <a:pt x="186397" y="83858"/>
                </a:lnTo>
                <a:lnTo>
                  <a:pt x="162153" y="100711"/>
                </a:lnTo>
                <a:lnTo>
                  <a:pt x="145694" y="125780"/>
                </a:lnTo>
                <a:lnTo>
                  <a:pt x="139636" y="156616"/>
                </a:lnTo>
                <a:lnTo>
                  <a:pt x="145694" y="187401"/>
                </a:lnTo>
                <a:lnTo>
                  <a:pt x="162153" y="212369"/>
                </a:lnTo>
                <a:lnTo>
                  <a:pt x="186397" y="229108"/>
                </a:lnTo>
                <a:lnTo>
                  <a:pt x="215811" y="235229"/>
                </a:lnTo>
                <a:lnTo>
                  <a:pt x="235648" y="232676"/>
                </a:lnTo>
                <a:lnTo>
                  <a:pt x="253530" y="225361"/>
                </a:lnTo>
                <a:lnTo>
                  <a:pt x="268782" y="213829"/>
                </a:lnTo>
                <a:lnTo>
                  <a:pt x="274345" y="206730"/>
                </a:lnTo>
                <a:lnTo>
                  <a:pt x="280733" y="198589"/>
                </a:lnTo>
                <a:lnTo>
                  <a:pt x="242023" y="198589"/>
                </a:lnTo>
                <a:lnTo>
                  <a:pt x="236347" y="202107"/>
                </a:lnTo>
                <a:lnTo>
                  <a:pt x="230085" y="204660"/>
                </a:lnTo>
                <a:lnTo>
                  <a:pt x="223240" y="206209"/>
                </a:lnTo>
                <a:lnTo>
                  <a:pt x="215811" y="206730"/>
                </a:lnTo>
                <a:lnTo>
                  <a:pt x="200152" y="204050"/>
                </a:lnTo>
                <a:lnTo>
                  <a:pt x="186613" y="196545"/>
                </a:lnTo>
                <a:lnTo>
                  <a:pt x="176123" y="185064"/>
                </a:lnTo>
                <a:lnTo>
                  <a:pt x="169608" y="170395"/>
                </a:lnTo>
                <a:lnTo>
                  <a:pt x="291350" y="170395"/>
                </a:lnTo>
                <a:lnTo>
                  <a:pt x="292277" y="166319"/>
                </a:lnTo>
                <a:lnTo>
                  <a:pt x="292595" y="161937"/>
                </a:lnTo>
                <a:lnTo>
                  <a:pt x="292595" y="156616"/>
                </a:lnTo>
                <a:close/>
              </a:path>
              <a:path w="1096010" h="314325">
                <a:moveTo>
                  <a:pt x="455155" y="77749"/>
                </a:moveTo>
                <a:lnTo>
                  <a:pt x="454164" y="77711"/>
                </a:lnTo>
                <a:lnTo>
                  <a:pt x="453656" y="77711"/>
                </a:lnTo>
                <a:lnTo>
                  <a:pt x="444842" y="79121"/>
                </a:lnTo>
                <a:lnTo>
                  <a:pt x="437184" y="83083"/>
                </a:lnTo>
                <a:lnTo>
                  <a:pt x="431088" y="89128"/>
                </a:lnTo>
                <a:lnTo>
                  <a:pt x="427012" y="96799"/>
                </a:lnTo>
                <a:lnTo>
                  <a:pt x="427012" y="150355"/>
                </a:lnTo>
                <a:lnTo>
                  <a:pt x="427012" y="163512"/>
                </a:lnTo>
                <a:lnTo>
                  <a:pt x="421513" y="180340"/>
                </a:lnTo>
                <a:lnTo>
                  <a:pt x="410959" y="193852"/>
                </a:lnTo>
                <a:lnTo>
                  <a:pt x="396532" y="202844"/>
                </a:lnTo>
                <a:lnTo>
                  <a:pt x="379412" y="206108"/>
                </a:lnTo>
                <a:lnTo>
                  <a:pt x="360819" y="202196"/>
                </a:lnTo>
                <a:lnTo>
                  <a:pt x="345579" y="191579"/>
                </a:lnTo>
                <a:lnTo>
                  <a:pt x="335267" y="175844"/>
                </a:lnTo>
                <a:lnTo>
                  <a:pt x="331482" y="156629"/>
                </a:lnTo>
                <a:lnTo>
                  <a:pt x="335267" y="137756"/>
                </a:lnTo>
                <a:lnTo>
                  <a:pt x="345579" y="122199"/>
                </a:lnTo>
                <a:lnTo>
                  <a:pt x="360819" y="111645"/>
                </a:lnTo>
                <a:lnTo>
                  <a:pt x="379412" y="107759"/>
                </a:lnTo>
                <a:lnTo>
                  <a:pt x="396532" y="111023"/>
                </a:lnTo>
                <a:lnTo>
                  <a:pt x="410959" y="120002"/>
                </a:lnTo>
                <a:lnTo>
                  <a:pt x="421513" y="133515"/>
                </a:lnTo>
                <a:lnTo>
                  <a:pt x="427012" y="150355"/>
                </a:lnTo>
                <a:lnTo>
                  <a:pt x="427012" y="96799"/>
                </a:lnTo>
                <a:lnTo>
                  <a:pt x="416750" y="89433"/>
                </a:lnTo>
                <a:lnTo>
                  <a:pt x="405320" y="83908"/>
                </a:lnTo>
                <a:lnTo>
                  <a:pt x="392836" y="80454"/>
                </a:lnTo>
                <a:lnTo>
                  <a:pt x="379412" y="79260"/>
                </a:lnTo>
                <a:lnTo>
                  <a:pt x="350215" y="85356"/>
                </a:lnTo>
                <a:lnTo>
                  <a:pt x="326313" y="101968"/>
                </a:lnTo>
                <a:lnTo>
                  <a:pt x="310172" y="126568"/>
                </a:lnTo>
                <a:lnTo>
                  <a:pt x="304241" y="156629"/>
                </a:lnTo>
                <a:lnTo>
                  <a:pt x="310172" y="187172"/>
                </a:lnTo>
                <a:lnTo>
                  <a:pt x="326313" y="211937"/>
                </a:lnTo>
                <a:lnTo>
                  <a:pt x="350215" y="228536"/>
                </a:lnTo>
                <a:lnTo>
                  <a:pt x="379412" y="234607"/>
                </a:lnTo>
                <a:lnTo>
                  <a:pt x="392836" y="233400"/>
                </a:lnTo>
                <a:lnTo>
                  <a:pt x="405320" y="229946"/>
                </a:lnTo>
                <a:lnTo>
                  <a:pt x="416750" y="224421"/>
                </a:lnTo>
                <a:lnTo>
                  <a:pt x="427012" y="217068"/>
                </a:lnTo>
                <a:lnTo>
                  <a:pt x="427012" y="234607"/>
                </a:lnTo>
                <a:lnTo>
                  <a:pt x="455155" y="234607"/>
                </a:lnTo>
                <a:lnTo>
                  <a:pt x="455155" y="217068"/>
                </a:lnTo>
                <a:lnTo>
                  <a:pt x="455155" y="206108"/>
                </a:lnTo>
                <a:lnTo>
                  <a:pt x="455155" y="107759"/>
                </a:lnTo>
                <a:lnTo>
                  <a:pt x="455155" y="96799"/>
                </a:lnTo>
                <a:lnTo>
                  <a:pt x="455155" y="77749"/>
                </a:lnTo>
                <a:close/>
              </a:path>
              <a:path w="1096010" h="314325">
                <a:moveTo>
                  <a:pt x="625830" y="155676"/>
                </a:moveTo>
                <a:lnTo>
                  <a:pt x="619836" y="124891"/>
                </a:lnTo>
                <a:lnTo>
                  <a:pt x="607352" y="105879"/>
                </a:lnTo>
                <a:lnTo>
                  <a:pt x="603440" y="99923"/>
                </a:lnTo>
                <a:lnTo>
                  <a:pt x="597954" y="96164"/>
                </a:lnTo>
                <a:lnTo>
                  <a:pt x="597954" y="155676"/>
                </a:lnTo>
                <a:lnTo>
                  <a:pt x="594067" y="175272"/>
                </a:lnTo>
                <a:lnTo>
                  <a:pt x="583514" y="191185"/>
                </a:lnTo>
                <a:lnTo>
                  <a:pt x="567969" y="201879"/>
                </a:lnTo>
                <a:lnTo>
                  <a:pt x="549097" y="205790"/>
                </a:lnTo>
                <a:lnTo>
                  <a:pt x="531609" y="202425"/>
                </a:lnTo>
                <a:lnTo>
                  <a:pt x="516991" y="193141"/>
                </a:lnTo>
                <a:lnTo>
                  <a:pt x="506374" y="179235"/>
                </a:lnTo>
                <a:lnTo>
                  <a:pt x="500862" y="161937"/>
                </a:lnTo>
                <a:lnTo>
                  <a:pt x="500862" y="149720"/>
                </a:lnTo>
                <a:lnTo>
                  <a:pt x="506374" y="132435"/>
                </a:lnTo>
                <a:lnTo>
                  <a:pt x="516991" y="118516"/>
                </a:lnTo>
                <a:lnTo>
                  <a:pt x="531609" y="109245"/>
                </a:lnTo>
                <a:lnTo>
                  <a:pt x="549097" y="105879"/>
                </a:lnTo>
                <a:lnTo>
                  <a:pt x="567969" y="109778"/>
                </a:lnTo>
                <a:lnTo>
                  <a:pt x="583514" y="120446"/>
                </a:lnTo>
                <a:lnTo>
                  <a:pt x="594067" y="136271"/>
                </a:lnTo>
                <a:lnTo>
                  <a:pt x="597954" y="155676"/>
                </a:lnTo>
                <a:lnTo>
                  <a:pt x="597954" y="96164"/>
                </a:lnTo>
                <a:lnTo>
                  <a:pt x="596150" y="94919"/>
                </a:lnTo>
                <a:lnTo>
                  <a:pt x="579056" y="83185"/>
                </a:lnTo>
                <a:lnTo>
                  <a:pt x="549097" y="77063"/>
                </a:lnTo>
                <a:lnTo>
                  <a:pt x="535533" y="78308"/>
                </a:lnTo>
                <a:lnTo>
                  <a:pt x="522986" y="81876"/>
                </a:lnTo>
                <a:lnTo>
                  <a:pt x="511441" y="87503"/>
                </a:lnTo>
                <a:lnTo>
                  <a:pt x="500862" y="94919"/>
                </a:lnTo>
                <a:lnTo>
                  <a:pt x="500862" y="28867"/>
                </a:lnTo>
                <a:lnTo>
                  <a:pt x="498652" y="17653"/>
                </a:lnTo>
                <a:lnTo>
                  <a:pt x="492620" y="8483"/>
                </a:lnTo>
                <a:lnTo>
                  <a:pt x="483692" y="2286"/>
                </a:lnTo>
                <a:lnTo>
                  <a:pt x="472744" y="12"/>
                </a:lnTo>
                <a:lnTo>
                  <a:pt x="472681" y="234607"/>
                </a:lnTo>
                <a:lnTo>
                  <a:pt x="500862" y="234607"/>
                </a:lnTo>
                <a:lnTo>
                  <a:pt x="500862" y="216750"/>
                </a:lnTo>
                <a:lnTo>
                  <a:pt x="511441" y="224167"/>
                </a:lnTo>
                <a:lnTo>
                  <a:pt x="522986" y="229793"/>
                </a:lnTo>
                <a:lnTo>
                  <a:pt x="535533" y="233362"/>
                </a:lnTo>
                <a:lnTo>
                  <a:pt x="549097" y="234607"/>
                </a:lnTo>
                <a:lnTo>
                  <a:pt x="579056" y="228434"/>
                </a:lnTo>
                <a:lnTo>
                  <a:pt x="595972" y="216750"/>
                </a:lnTo>
                <a:lnTo>
                  <a:pt x="603440" y="211582"/>
                </a:lnTo>
                <a:lnTo>
                  <a:pt x="607225" y="205790"/>
                </a:lnTo>
                <a:lnTo>
                  <a:pt x="619836" y="186512"/>
                </a:lnTo>
                <a:lnTo>
                  <a:pt x="625830" y="155676"/>
                </a:lnTo>
                <a:close/>
              </a:path>
              <a:path w="1096010" h="314325">
                <a:moveTo>
                  <a:pt x="787057" y="156603"/>
                </a:moveTo>
                <a:lnTo>
                  <a:pt x="781075" y="126187"/>
                </a:lnTo>
                <a:lnTo>
                  <a:pt x="768540" y="107124"/>
                </a:lnTo>
                <a:lnTo>
                  <a:pt x="764781" y="101396"/>
                </a:lnTo>
                <a:lnTo>
                  <a:pt x="759498" y="97751"/>
                </a:lnTo>
                <a:lnTo>
                  <a:pt x="759498" y="156603"/>
                </a:lnTo>
                <a:lnTo>
                  <a:pt x="755713" y="175831"/>
                </a:lnTo>
                <a:lnTo>
                  <a:pt x="745363" y="191566"/>
                </a:lnTo>
                <a:lnTo>
                  <a:pt x="730034" y="202196"/>
                </a:lnTo>
                <a:lnTo>
                  <a:pt x="711263" y="206095"/>
                </a:lnTo>
                <a:lnTo>
                  <a:pt x="692315" y="202196"/>
                </a:lnTo>
                <a:lnTo>
                  <a:pt x="676884" y="191566"/>
                </a:lnTo>
                <a:lnTo>
                  <a:pt x="666508" y="175831"/>
                </a:lnTo>
                <a:lnTo>
                  <a:pt x="662711" y="156603"/>
                </a:lnTo>
                <a:lnTo>
                  <a:pt x="666508" y="137375"/>
                </a:lnTo>
                <a:lnTo>
                  <a:pt x="676884" y="121640"/>
                </a:lnTo>
                <a:lnTo>
                  <a:pt x="692315" y="111023"/>
                </a:lnTo>
                <a:lnTo>
                  <a:pt x="711263" y="107124"/>
                </a:lnTo>
                <a:lnTo>
                  <a:pt x="730034" y="111023"/>
                </a:lnTo>
                <a:lnTo>
                  <a:pt x="745363" y="121640"/>
                </a:lnTo>
                <a:lnTo>
                  <a:pt x="755713" y="137375"/>
                </a:lnTo>
                <a:lnTo>
                  <a:pt x="759498" y="156603"/>
                </a:lnTo>
                <a:lnTo>
                  <a:pt x="759498" y="97751"/>
                </a:lnTo>
                <a:lnTo>
                  <a:pt x="740676" y="84721"/>
                </a:lnTo>
                <a:lnTo>
                  <a:pt x="711263" y="78613"/>
                </a:lnTo>
                <a:lnTo>
                  <a:pt x="681659" y="84721"/>
                </a:lnTo>
                <a:lnTo>
                  <a:pt x="657466" y="101396"/>
                </a:lnTo>
                <a:lnTo>
                  <a:pt x="641146" y="126187"/>
                </a:lnTo>
                <a:lnTo>
                  <a:pt x="635152" y="156603"/>
                </a:lnTo>
                <a:lnTo>
                  <a:pt x="641146" y="187159"/>
                </a:lnTo>
                <a:lnTo>
                  <a:pt x="657466" y="211924"/>
                </a:lnTo>
                <a:lnTo>
                  <a:pt x="681659" y="228523"/>
                </a:lnTo>
                <a:lnTo>
                  <a:pt x="711263" y="234594"/>
                </a:lnTo>
                <a:lnTo>
                  <a:pt x="740676" y="228523"/>
                </a:lnTo>
                <a:lnTo>
                  <a:pt x="764781" y="211924"/>
                </a:lnTo>
                <a:lnTo>
                  <a:pt x="768616" y="206095"/>
                </a:lnTo>
                <a:lnTo>
                  <a:pt x="781075" y="187159"/>
                </a:lnTo>
                <a:lnTo>
                  <a:pt x="787057" y="156603"/>
                </a:lnTo>
                <a:close/>
              </a:path>
              <a:path w="1096010" h="314325">
                <a:moveTo>
                  <a:pt x="949566" y="0"/>
                </a:moveTo>
                <a:lnTo>
                  <a:pt x="938555" y="2298"/>
                </a:lnTo>
                <a:lnTo>
                  <a:pt x="929601" y="8496"/>
                </a:lnTo>
                <a:lnTo>
                  <a:pt x="923569" y="17665"/>
                </a:lnTo>
                <a:lnTo>
                  <a:pt x="921359" y="28854"/>
                </a:lnTo>
                <a:lnTo>
                  <a:pt x="921359" y="94907"/>
                </a:lnTo>
                <a:lnTo>
                  <a:pt x="921359" y="149085"/>
                </a:lnTo>
                <a:lnTo>
                  <a:pt x="921359" y="162242"/>
                </a:lnTo>
                <a:lnTo>
                  <a:pt x="916343" y="179298"/>
                </a:lnTo>
                <a:lnTo>
                  <a:pt x="905865" y="193014"/>
                </a:lnTo>
                <a:lnTo>
                  <a:pt x="891159" y="202133"/>
                </a:lnTo>
                <a:lnTo>
                  <a:pt x="873442" y="205460"/>
                </a:lnTo>
                <a:lnTo>
                  <a:pt x="854671" y="201549"/>
                </a:lnTo>
                <a:lnTo>
                  <a:pt x="839343" y="190893"/>
                </a:lnTo>
                <a:lnTo>
                  <a:pt x="829005" y="175069"/>
                </a:lnTo>
                <a:lnTo>
                  <a:pt x="825207" y="155663"/>
                </a:lnTo>
                <a:lnTo>
                  <a:pt x="829005" y="136245"/>
                </a:lnTo>
                <a:lnTo>
                  <a:pt x="839343" y="120421"/>
                </a:lnTo>
                <a:lnTo>
                  <a:pt x="854671" y="109766"/>
                </a:lnTo>
                <a:lnTo>
                  <a:pt x="873442" y="105867"/>
                </a:lnTo>
                <a:lnTo>
                  <a:pt x="891159" y="109181"/>
                </a:lnTo>
                <a:lnTo>
                  <a:pt x="905865" y="118313"/>
                </a:lnTo>
                <a:lnTo>
                  <a:pt x="916343" y="132029"/>
                </a:lnTo>
                <a:lnTo>
                  <a:pt x="921359" y="149085"/>
                </a:lnTo>
                <a:lnTo>
                  <a:pt x="921359" y="94907"/>
                </a:lnTo>
                <a:lnTo>
                  <a:pt x="911059" y="87591"/>
                </a:lnTo>
                <a:lnTo>
                  <a:pt x="899515" y="82181"/>
                </a:lnTo>
                <a:lnTo>
                  <a:pt x="886929" y="78828"/>
                </a:lnTo>
                <a:lnTo>
                  <a:pt x="873442" y="77685"/>
                </a:lnTo>
                <a:lnTo>
                  <a:pt x="843851" y="83781"/>
                </a:lnTo>
                <a:lnTo>
                  <a:pt x="819658" y="100457"/>
                </a:lnTo>
                <a:lnTo>
                  <a:pt x="803325" y="125247"/>
                </a:lnTo>
                <a:lnTo>
                  <a:pt x="797331" y="155663"/>
                </a:lnTo>
                <a:lnTo>
                  <a:pt x="803325" y="186232"/>
                </a:lnTo>
                <a:lnTo>
                  <a:pt x="819658" y="211340"/>
                </a:lnTo>
                <a:lnTo>
                  <a:pt x="843851" y="228333"/>
                </a:lnTo>
                <a:lnTo>
                  <a:pt x="873442" y="234594"/>
                </a:lnTo>
                <a:lnTo>
                  <a:pt x="886929" y="233299"/>
                </a:lnTo>
                <a:lnTo>
                  <a:pt x="899515" y="229616"/>
                </a:lnTo>
                <a:lnTo>
                  <a:pt x="911059" y="223888"/>
                </a:lnTo>
                <a:lnTo>
                  <a:pt x="921359" y="216433"/>
                </a:lnTo>
                <a:lnTo>
                  <a:pt x="921359" y="234607"/>
                </a:lnTo>
                <a:lnTo>
                  <a:pt x="949566" y="234607"/>
                </a:lnTo>
                <a:lnTo>
                  <a:pt x="949566" y="216433"/>
                </a:lnTo>
                <a:lnTo>
                  <a:pt x="949566" y="205460"/>
                </a:lnTo>
                <a:lnTo>
                  <a:pt x="949566" y="105867"/>
                </a:lnTo>
                <a:lnTo>
                  <a:pt x="949566" y="94907"/>
                </a:lnTo>
                <a:lnTo>
                  <a:pt x="949566" y="0"/>
                </a:lnTo>
                <a:close/>
              </a:path>
              <a:path w="1096010" h="314325">
                <a:moveTo>
                  <a:pt x="1095756" y="80708"/>
                </a:moveTo>
                <a:lnTo>
                  <a:pt x="1056398" y="102501"/>
                </a:lnTo>
                <a:lnTo>
                  <a:pt x="1027811" y="167144"/>
                </a:lnTo>
                <a:lnTo>
                  <a:pt x="999236" y="102501"/>
                </a:lnTo>
                <a:lnTo>
                  <a:pt x="993101" y="92798"/>
                </a:lnTo>
                <a:lnTo>
                  <a:pt x="984554" y="86004"/>
                </a:lnTo>
                <a:lnTo>
                  <a:pt x="973505" y="82016"/>
                </a:lnTo>
                <a:lnTo>
                  <a:pt x="959853" y="80708"/>
                </a:lnTo>
                <a:lnTo>
                  <a:pt x="1012151" y="202857"/>
                </a:lnTo>
                <a:lnTo>
                  <a:pt x="964552" y="314045"/>
                </a:lnTo>
                <a:lnTo>
                  <a:pt x="995870" y="314045"/>
                </a:lnTo>
                <a:lnTo>
                  <a:pt x="1095756" y="80708"/>
                </a:lnTo>
                <a:close/>
              </a:path>
            </a:pathLst>
          </a:custGeom>
          <a:solidFill>
            <a:srgbClr val="00A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001" y="360001"/>
            <a:ext cx="271912" cy="2719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2879" y="370699"/>
            <a:ext cx="1096010" cy="314325"/>
          </a:xfrm>
          <a:custGeom>
            <a:avLst/>
            <a:gdLst/>
            <a:ahLst/>
            <a:cxnLst/>
            <a:rect l="l" t="t" r="r" b="b"/>
            <a:pathLst>
              <a:path w="1096010" h="314325">
                <a:moveTo>
                  <a:pt x="142189" y="92456"/>
                </a:moveTo>
                <a:lnTo>
                  <a:pt x="136372" y="63144"/>
                </a:lnTo>
                <a:lnTo>
                  <a:pt x="125120" y="46062"/>
                </a:lnTo>
                <a:lnTo>
                  <a:pt x="120269" y="38696"/>
                </a:lnTo>
                <a:lnTo>
                  <a:pt x="111810" y="32867"/>
                </a:lnTo>
                <a:lnTo>
                  <a:pt x="111810" y="92735"/>
                </a:lnTo>
                <a:lnTo>
                  <a:pt x="108051" y="111988"/>
                </a:lnTo>
                <a:lnTo>
                  <a:pt x="97917" y="127495"/>
                </a:lnTo>
                <a:lnTo>
                  <a:pt x="83134" y="137833"/>
                </a:lnTo>
                <a:lnTo>
                  <a:pt x="65455" y="141592"/>
                </a:lnTo>
                <a:lnTo>
                  <a:pt x="30060" y="141592"/>
                </a:lnTo>
                <a:lnTo>
                  <a:pt x="30060" y="46062"/>
                </a:lnTo>
                <a:lnTo>
                  <a:pt x="65455" y="46062"/>
                </a:lnTo>
                <a:lnTo>
                  <a:pt x="83134" y="49822"/>
                </a:lnTo>
                <a:lnTo>
                  <a:pt x="97917" y="59994"/>
                </a:lnTo>
                <a:lnTo>
                  <a:pt x="108051" y="74866"/>
                </a:lnTo>
                <a:lnTo>
                  <a:pt x="111810" y="92735"/>
                </a:lnTo>
                <a:lnTo>
                  <a:pt x="111810" y="32867"/>
                </a:lnTo>
                <a:lnTo>
                  <a:pt x="95948" y="21932"/>
                </a:lnTo>
                <a:lnTo>
                  <a:pt x="65455" y="15722"/>
                </a:lnTo>
                <a:lnTo>
                  <a:pt x="0" y="15722"/>
                </a:lnTo>
                <a:lnTo>
                  <a:pt x="0" y="234607"/>
                </a:lnTo>
                <a:lnTo>
                  <a:pt x="11696" y="232168"/>
                </a:lnTo>
                <a:lnTo>
                  <a:pt x="21259" y="225539"/>
                </a:lnTo>
                <a:lnTo>
                  <a:pt x="27698" y="215734"/>
                </a:lnTo>
                <a:lnTo>
                  <a:pt x="30060" y="203758"/>
                </a:lnTo>
                <a:lnTo>
                  <a:pt x="30060" y="171704"/>
                </a:lnTo>
                <a:lnTo>
                  <a:pt x="65455" y="171704"/>
                </a:lnTo>
                <a:lnTo>
                  <a:pt x="106489" y="157911"/>
                </a:lnTo>
                <a:lnTo>
                  <a:pt x="139649" y="112407"/>
                </a:lnTo>
                <a:lnTo>
                  <a:pt x="142189" y="92456"/>
                </a:lnTo>
                <a:close/>
              </a:path>
              <a:path w="1096010" h="314325">
                <a:moveTo>
                  <a:pt x="292595" y="156616"/>
                </a:moveTo>
                <a:lnTo>
                  <a:pt x="273710" y="106184"/>
                </a:lnTo>
                <a:lnTo>
                  <a:pt x="262623" y="95542"/>
                </a:lnTo>
                <a:lnTo>
                  <a:pt x="262623" y="142519"/>
                </a:lnTo>
                <a:lnTo>
                  <a:pt x="169608" y="142519"/>
                </a:lnTo>
                <a:lnTo>
                  <a:pt x="176212" y="127990"/>
                </a:lnTo>
                <a:lnTo>
                  <a:pt x="186613" y="116484"/>
                </a:lnTo>
                <a:lnTo>
                  <a:pt x="200063" y="108915"/>
                </a:lnTo>
                <a:lnTo>
                  <a:pt x="215811" y="106184"/>
                </a:lnTo>
                <a:lnTo>
                  <a:pt x="231686" y="108953"/>
                </a:lnTo>
                <a:lnTo>
                  <a:pt x="245414" y="116598"/>
                </a:lnTo>
                <a:lnTo>
                  <a:pt x="256057" y="128130"/>
                </a:lnTo>
                <a:lnTo>
                  <a:pt x="262623" y="142519"/>
                </a:lnTo>
                <a:lnTo>
                  <a:pt x="262623" y="95542"/>
                </a:lnTo>
                <a:lnTo>
                  <a:pt x="245706" y="83858"/>
                </a:lnTo>
                <a:lnTo>
                  <a:pt x="215811" y="77685"/>
                </a:lnTo>
                <a:lnTo>
                  <a:pt x="186397" y="83858"/>
                </a:lnTo>
                <a:lnTo>
                  <a:pt x="162153" y="100711"/>
                </a:lnTo>
                <a:lnTo>
                  <a:pt x="145694" y="125780"/>
                </a:lnTo>
                <a:lnTo>
                  <a:pt x="139636" y="156616"/>
                </a:lnTo>
                <a:lnTo>
                  <a:pt x="145694" y="187401"/>
                </a:lnTo>
                <a:lnTo>
                  <a:pt x="162153" y="212369"/>
                </a:lnTo>
                <a:lnTo>
                  <a:pt x="186397" y="229108"/>
                </a:lnTo>
                <a:lnTo>
                  <a:pt x="215811" y="235229"/>
                </a:lnTo>
                <a:lnTo>
                  <a:pt x="235648" y="232676"/>
                </a:lnTo>
                <a:lnTo>
                  <a:pt x="253530" y="225361"/>
                </a:lnTo>
                <a:lnTo>
                  <a:pt x="268782" y="213829"/>
                </a:lnTo>
                <a:lnTo>
                  <a:pt x="274345" y="206730"/>
                </a:lnTo>
                <a:lnTo>
                  <a:pt x="280733" y="198589"/>
                </a:lnTo>
                <a:lnTo>
                  <a:pt x="242023" y="198589"/>
                </a:lnTo>
                <a:lnTo>
                  <a:pt x="236347" y="202107"/>
                </a:lnTo>
                <a:lnTo>
                  <a:pt x="230085" y="204660"/>
                </a:lnTo>
                <a:lnTo>
                  <a:pt x="223240" y="206209"/>
                </a:lnTo>
                <a:lnTo>
                  <a:pt x="215811" y="206730"/>
                </a:lnTo>
                <a:lnTo>
                  <a:pt x="200152" y="204050"/>
                </a:lnTo>
                <a:lnTo>
                  <a:pt x="186613" y="196545"/>
                </a:lnTo>
                <a:lnTo>
                  <a:pt x="176123" y="185064"/>
                </a:lnTo>
                <a:lnTo>
                  <a:pt x="169608" y="170395"/>
                </a:lnTo>
                <a:lnTo>
                  <a:pt x="291350" y="170395"/>
                </a:lnTo>
                <a:lnTo>
                  <a:pt x="292277" y="166319"/>
                </a:lnTo>
                <a:lnTo>
                  <a:pt x="292595" y="161937"/>
                </a:lnTo>
                <a:lnTo>
                  <a:pt x="292595" y="156616"/>
                </a:lnTo>
                <a:close/>
              </a:path>
              <a:path w="1096010" h="314325">
                <a:moveTo>
                  <a:pt x="455155" y="77749"/>
                </a:moveTo>
                <a:lnTo>
                  <a:pt x="454164" y="77711"/>
                </a:lnTo>
                <a:lnTo>
                  <a:pt x="453656" y="77711"/>
                </a:lnTo>
                <a:lnTo>
                  <a:pt x="444842" y="79121"/>
                </a:lnTo>
                <a:lnTo>
                  <a:pt x="437184" y="83083"/>
                </a:lnTo>
                <a:lnTo>
                  <a:pt x="431088" y="89128"/>
                </a:lnTo>
                <a:lnTo>
                  <a:pt x="427012" y="96799"/>
                </a:lnTo>
                <a:lnTo>
                  <a:pt x="427012" y="150355"/>
                </a:lnTo>
                <a:lnTo>
                  <a:pt x="427012" y="163512"/>
                </a:lnTo>
                <a:lnTo>
                  <a:pt x="421513" y="180340"/>
                </a:lnTo>
                <a:lnTo>
                  <a:pt x="410959" y="193852"/>
                </a:lnTo>
                <a:lnTo>
                  <a:pt x="396532" y="202844"/>
                </a:lnTo>
                <a:lnTo>
                  <a:pt x="379412" y="206108"/>
                </a:lnTo>
                <a:lnTo>
                  <a:pt x="360819" y="202196"/>
                </a:lnTo>
                <a:lnTo>
                  <a:pt x="345579" y="191579"/>
                </a:lnTo>
                <a:lnTo>
                  <a:pt x="335267" y="175844"/>
                </a:lnTo>
                <a:lnTo>
                  <a:pt x="331482" y="156629"/>
                </a:lnTo>
                <a:lnTo>
                  <a:pt x="335267" y="137756"/>
                </a:lnTo>
                <a:lnTo>
                  <a:pt x="345579" y="122199"/>
                </a:lnTo>
                <a:lnTo>
                  <a:pt x="360819" y="111645"/>
                </a:lnTo>
                <a:lnTo>
                  <a:pt x="379412" y="107759"/>
                </a:lnTo>
                <a:lnTo>
                  <a:pt x="396532" y="111023"/>
                </a:lnTo>
                <a:lnTo>
                  <a:pt x="410959" y="120002"/>
                </a:lnTo>
                <a:lnTo>
                  <a:pt x="421513" y="133515"/>
                </a:lnTo>
                <a:lnTo>
                  <a:pt x="427012" y="150355"/>
                </a:lnTo>
                <a:lnTo>
                  <a:pt x="427012" y="96799"/>
                </a:lnTo>
                <a:lnTo>
                  <a:pt x="416750" y="89433"/>
                </a:lnTo>
                <a:lnTo>
                  <a:pt x="405320" y="83908"/>
                </a:lnTo>
                <a:lnTo>
                  <a:pt x="392836" y="80454"/>
                </a:lnTo>
                <a:lnTo>
                  <a:pt x="379412" y="79260"/>
                </a:lnTo>
                <a:lnTo>
                  <a:pt x="350215" y="85356"/>
                </a:lnTo>
                <a:lnTo>
                  <a:pt x="326313" y="101968"/>
                </a:lnTo>
                <a:lnTo>
                  <a:pt x="310172" y="126568"/>
                </a:lnTo>
                <a:lnTo>
                  <a:pt x="304241" y="156629"/>
                </a:lnTo>
                <a:lnTo>
                  <a:pt x="310172" y="187172"/>
                </a:lnTo>
                <a:lnTo>
                  <a:pt x="326313" y="211937"/>
                </a:lnTo>
                <a:lnTo>
                  <a:pt x="350215" y="228536"/>
                </a:lnTo>
                <a:lnTo>
                  <a:pt x="379412" y="234607"/>
                </a:lnTo>
                <a:lnTo>
                  <a:pt x="392836" y="233400"/>
                </a:lnTo>
                <a:lnTo>
                  <a:pt x="405320" y="229946"/>
                </a:lnTo>
                <a:lnTo>
                  <a:pt x="416750" y="224421"/>
                </a:lnTo>
                <a:lnTo>
                  <a:pt x="427012" y="217068"/>
                </a:lnTo>
                <a:lnTo>
                  <a:pt x="427012" y="234607"/>
                </a:lnTo>
                <a:lnTo>
                  <a:pt x="455155" y="234607"/>
                </a:lnTo>
                <a:lnTo>
                  <a:pt x="455155" y="217068"/>
                </a:lnTo>
                <a:lnTo>
                  <a:pt x="455155" y="206108"/>
                </a:lnTo>
                <a:lnTo>
                  <a:pt x="455155" y="107759"/>
                </a:lnTo>
                <a:lnTo>
                  <a:pt x="455155" y="96799"/>
                </a:lnTo>
                <a:lnTo>
                  <a:pt x="455155" y="77749"/>
                </a:lnTo>
                <a:close/>
              </a:path>
              <a:path w="1096010" h="314325">
                <a:moveTo>
                  <a:pt x="625830" y="155676"/>
                </a:moveTo>
                <a:lnTo>
                  <a:pt x="619836" y="124891"/>
                </a:lnTo>
                <a:lnTo>
                  <a:pt x="607352" y="105879"/>
                </a:lnTo>
                <a:lnTo>
                  <a:pt x="603440" y="99923"/>
                </a:lnTo>
                <a:lnTo>
                  <a:pt x="597954" y="96164"/>
                </a:lnTo>
                <a:lnTo>
                  <a:pt x="597954" y="155676"/>
                </a:lnTo>
                <a:lnTo>
                  <a:pt x="594067" y="175272"/>
                </a:lnTo>
                <a:lnTo>
                  <a:pt x="583514" y="191185"/>
                </a:lnTo>
                <a:lnTo>
                  <a:pt x="567969" y="201879"/>
                </a:lnTo>
                <a:lnTo>
                  <a:pt x="549097" y="205790"/>
                </a:lnTo>
                <a:lnTo>
                  <a:pt x="531609" y="202425"/>
                </a:lnTo>
                <a:lnTo>
                  <a:pt x="516991" y="193141"/>
                </a:lnTo>
                <a:lnTo>
                  <a:pt x="506374" y="179235"/>
                </a:lnTo>
                <a:lnTo>
                  <a:pt x="500862" y="161937"/>
                </a:lnTo>
                <a:lnTo>
                  <a:pt x="500862" y="149720"/>
                </a:lnTo>
                <a:lnTo>
                  <a:pt x="506374" y="132435"/>
                </a:lnTo>
                <a:lnTo>
                  <a:pt x="516991" y="118516"/>
                </a:lnTo>
                <a:lnTo>
                  <a:pt x="531609" y="109245"/>
                </a:lnTo>
                <a:lnTo>
                  <a:pt x="549097" y="105879"/>
                </a:lnTo>
                <a:lnTo>
                  <a:pt x="567969" y="109778"/>
                </a:lnTo>
                <a:lnTo>
                  <a:pt x="583514" y="120446"/>
                </a:lnTo>
                <a:lnTo>
                  <a:pt x="594067" y="136271"/>
                </a:lnTo>
                <a:lnTo>
                  <a:pt x="597954" y="155676"/>
                </a:lnTo>
                <a:lnTo>
                  <a:pt x="597954" y="96164"/>
                </a:lnTo>
                <a:lnTo>
                  <a:pt x="596150" y="94919"/>
                </a:lnTo>
                <a:lnTo>
                  <a:pt x="579056" y="83185"/>
                </a:lnTo>
                <a:lnTo>
                  <a:pt x="549097" y="77063"/>
                </a:lnTo>
                <a:lnTo>
                  <a:pt x="535533" y="78308"/>
                </a:lnTo>
                <a:lnTo>
                  <a:pt x="522986" y="81876"/>
                </a:lnTo>
                <a:lnTo>
                  <a:pt x="511441" y="87503"/>
                </a:lnTo>
                <a:lnTo>
                  <a:pt x="500862" y="94919"/>
                </a:lnTo>
                <a:lnTo>
                  <a:pt x="500862" y="28867"/>
                </a:lnTo>
                <a:lnTo>
                  <a:pt x="498652" y="17653"/>
                </a:lnTo>
                <a:lnTo>
                  <a:pt x="492620" y="8483"/>
                </a:lnTo>
                <a:lnTo>
                  <a:pt x="483692" y="2286"/>
                </a:lnTo>
                <a:lnTo>
                  <a:pt x="472744" y="12"/>
                </a:lnTo>
                <a:lnTo>
                  <a:pt x="472681" y="234607"/>
                </a:lnTo>
                <a:lnTo>
                  <a:pt x="500862" y="234607"/>
                </a:lnTo>
                <a:lnTo>
                  <a:pt x="500862" y="216750"/>
                </a:lnTo>
                <a:lnTo>
                  <a:pt x="511441" y="224167"/>
                </a:lnTo>
                <a:lnTo>
                  <a:pt x="522986" y="229793"/>
                </a:lnTo>
                <a:lnTo>
                  <a:pt x="535533" y="233362"/>
                </a:lnTo>
                <a:lnTo>
                  <a:pt x="549097" y="234607"/>
                </a:lnTo>
                <a:lnTo>
                  <a:pt x="579056" y="228434"/>
                </a:lnTo>
                <a:lnTo>
                  <a:pt x="595972" y="216750"/>
                </a:lnTo>
                <a:lnTo>
                  <a:pt x="603440" y="211582"/>
                </a:lnTo>
                <a:lnTo>
                  <a:pt x="607225" y="205790"/>
                </a:lnTo>
                <a:lnTo>
                  <a:pt x="619836" y="186512"/>
                </a:lnTo>
                <a:lnTo>
                  <a:pt x="625830" y="155676"/>
                </a:lnTo>
                <a:close/>
              </a:path>
              <a:path w="1096010" h="314325">
                <a:moveTo>
                  <a:pt x="787057" y="156603"/>
                </a:moveTo>
                <a:lnTo>
                  <a:pt x="781075" y="126187"/>
                </a:lnTo>
                <a:lnTo>
                  <a:pt x="768540" y="107124"/>
                </a:lnTo>
                <a:lnTo>
                  <a:pt x="764781" y="101396"/>
                </a:lnTo>
                <a:lnTo>
                  <a:pt x="759498" y="97751"/>
                </a:lnTo>
                <a:lnTo>
                  <a:pt x="759498" y="156603"/>
                </a:lnTo>
                <a:lnTo>
                  <a:pt x="755713" y="175831"/>
                </a:lnTo>
                <a:lnTo>
                  <a:pt x="745363" y="191566"/>
                </a:lnTo>
                <a:lnTo>
                  <a:pt x="730034" y="202196"/>
                </a:lnTo>
                <a:lnTo>
                  <a:pt x="711263" y="206095"/>
                </a:lnTo>
                <a:lnTo>
                  <a:pt x="692315" y="202196"/>
                </a:lnTo>
                <a:lnTo>
                  <a:pt x="676884" y="191566"/>
                </a:lnTo>
                <a:lnTo>
                  <a:pt x="666508" y="175831"/>
                </a:lnTo>
                <a:lnTo>
                  <a:pt x="662711" y="156603"/>
                </a:lnTo>
                <a:lnTo>
                  <a:pt x="666508" y="137375"/>
                </a:lnTo>
                <a:lnTo>
                  <a:pt x="676884" y="121640"/>
                </a:lnTo>
                <a:lnTo>
                  <a:pt x="692315" y="111023"/>
                </a:lnTo>
                <a:lnTo>
                  <a:pt x="711263" y="107124"/>
                </a:lnTo>
                <a:lnTo>
                  <a:pt x="730034" y="111023"/>
                </a:lnTo>
                <a:lnTo>
                  <a:pt x="745363" y="121640"/>
                </a:lnTo>
                <a:lnTo>
                  <a:pt x="755713" y="137375"/>
                </a:lnTo>
                <a:lnTo>
                  <a:pt x="759498" y="156603"/>
                </a:lnTo>
                <a:lnTo>
                  <a:pt x="759498" y="97751"/>
                </a:lnTo>
                <a:lnTo>
                  <a:pt x="740676" y="84721"/>
                </a:lnTo>
                <a:lnTo>
                  <a:pt x="711263" y="78613"/>
                </a:lnTo>
                <a:lnTo>
                  <a:pt x="681659" y="84721"/>
                </a:lnTo>
                <a:lnTo>
                  <a:pt x="657466" y="101396"/>
                </a:lnTo>
                <a:lnTo>
                  <a:pt x="641146" y="126187"/>
                </a:lnTo>
                <a:lnTo>
                  <a:pt x="635152" y="156603"/>
                </a:lnTo>
                <a:lnTo>
                  <a:pt x="641146" y="187159"/>
                </a:lnTo>
                <a:lnTo>
                  <a:pt x="657466" y="211924"/>
                </a:lnTo>
                <a:lnTo>
                  <a:pt x="681659" y="228523"/>
                </a:lnTo>
                <a:lnTo>
                  <a:pt x="711263" y="234594"/>
                </a:lnTo>
                <a:lnTo>
                  <a:pt x="740676" y="228523"/>
                </a:lnTo>
                <a:lnTo>
                  <a:pt x="764781" y="211924"/>
                </a:lnTo>
                <a:lnTo>
                  <a:pt x="768616" y="206095"/>
                </a:lnTo>
                <a:lnTo>
                  <a:pt x="781075" y="187159"/>
                </a:lnTo>
                <a:lnTo>
                  <a:pt x="787057" y="156603"/>
                </a:lnTo>
                <a:close/>
              </a:path>
              <a:path w="1096010" h="314325">
                <a:moveTo>
                  <a:pt x="949566" y="0"/>
                </a:moveTo>
                <a:lnTo>
                  <a:pt x="938555" y="2298"/>
                </a:lnTo>
                <a:lnTo>
                  <a:pt x="929601" y="8496"/>
                </a:lnTo>
                <a:lnTo>
                  <a:pt x="923569" y="17665"/>
                </a:lnTo>
                <a:lnTo>
                  <a:pt x="921359" y="28854"/>
                </a:lnTo>
                <a:lnTo>
                  <a:pt x="921359" y="94907"/>
                </a:lnTo>
                <a:lnTo>
                  <a:pt x="921359" y="149085"/>
                </a:lnTo>
                <a:lnTo>
                  <a:pt x="921359" y="162242"/>
                </a:lnTo>
                <a:lnTo>
                  <a:pt x="916343" y="179298"/>
                </a:lnTo>
                <a:lnTo>
                  <a:pt x="905865" y="193014"/>
                </a:lnTo>
                <a:lnTo>
                  <a:pt x="891159" y="202133"/>
                </a:lnTo>
                <a:lnTo>
                  <a:pt x="873442" y="205460"/>
                </a:lnTo>
                <a:lnTo>
                  <a:pt x="854671" y="201549"/>
                </a:lnTo>
                <a:lnTo>
                  <a:pt x="839343" y="190893"/>
                </a:lnTo>
                <a:lnTo>
                  <a:pt x="829005" y="175069"/>
                </a:lnTo>
                <a:lnTo>
                  <a:pt x="825207" y="155663"/>
                </a:lnTo>
                <a:lnTo>
                  <a:pt x="829005" y="136245"/>
                </a:lnTo>
                <a:lnTo>
                  <a:pt x="839343" y="120421"/>
                </a:lnTo>
                <a:lnTo>
                  <a:pt x="854671" y="109766"/>
                </a:lnTo>
                <a:lnTo>
                  <a:pt x="873442" y="105867"/>
                </a:lnTo>
                <a:lnTo>
                  <a:pt x="891159" y="109181"/>
                </a:lnTo>
                <a:lnTo>
                  <a:pt x="905865" y="118313"/>
                </a:lnTo>
                <a:lnTo>
                  <a:pt x="916343" y="132029"/>
                </a:lnTo>
                <a:lnTo>
                  <a:pt x="921359" y="149085"/>
                </a:lnTo>
                <a:lnTo>
                  <a:pt x="921359" y="94907"/>
                </a:lnTo>
                <a:lnTo>
                  <a:pt x="911059" y="87591"/>
                </a:lnTo>
                <a:lnTo>
                  <a:pt x="899515" y="82181"/>
                </a:lnTo>
                <a:lnTo>
                  <a:pt x="886929" y="78828"/>
                </a:lnTo>
                <a:lnTo>
                  <a:pt x="873442" y="77685"/>
                </a:lnTo>
                <a:lnTo>
                  <a:pt x="843851" y="83781"/>
                </a:lnTo>
                <a:lnTo>
                  <a:pt x="819658" y="100457"/>
                </a:lnTo>
                <a:lnTo>
                  <a:pt x="803325" y="125247"/>
                </a:lnTo>
                <a:lnTo>
                  <a:pt x="797331" y="155663"/>
                </a:lnTo>
                <a:lnTo>
                  <a:pt x="803325" y="186232"/>
                </a:lnTo>
                <a:lnTo>
                  <a:pt x="819658" y="211340"/>
                </a:lnTo>
                <a:lnTo>
                  <a:pt x="843851" y="228333"/>
                </a:lnTo>
                <a:lnTo>
                  <a:pt x="873442" y="234594"/>
                </a:lnTo>
                <a:lnTo>
                  <a:pt x="886929" y="233299"/>
                </a:lnTo>
                <a:lnTo>
                  <a:pt x="899515" y="229616"/>
                </a:lnTo>
                <a:lnTo>
                  <a:pt x="911059" y="223888"/>
                </a:lnTo>
                <a:lnTo>
                  <a:pt x="921359" y="216433"/>
                </a:lnTo>
                <a:lnTo>
                  <a:pt x="921359" y="234607"/>
                </a:lnTo>
                <a:lnTo>
                  <a:pt x="949566" y="234607"/>
                </a:lnTo>
                <a:lnTo>
                  <a:pt x="949566" y="216433"/>
                </a:lnTo>
                <a:lnTo>
                  <a:pt x="949566" y="205460"/>
                </a:lnTo>
                <a:lnTo>
                  <a:pt x="949566" y="105867"/>
                </a:lnTo>
                <a:lnTo>
                  <a:pt x="949566" y="94907"/>
                </a:lnTo>
                <a:lnTo>
                  <a:pt x="949566" y="0"/>
                </a:lnTo>
                <a:close/>
              </a:path>
              <a:path w="1096010" h="314325">
                <a:moveTo>
                  <a:pt x="1095756" y="80708"/>
                </a:moveTo>
                <a:lnTo>
                  <a:pt x="1056398" y="102501"/>
                </a:lnTo>
                <a:lnTo>
                  <a:pt x="1027811" y="167144"/>
                </a:lnTo>
                <a:lnTo>
                  <a:pt x="999236" y="102501"/>
                </a:lnTo>
                <a:lnTo>
                  <a:pt x="993101" y="92798"/>
                </a:lnTo>
                <a:lnTo>
                  <a:pt x="984554" y="86004"/>
                </a:lnTo>
                <a:lnTo>
                  <a:pt x="973505" y="82016"/>
                </a:lnTo>
                <a:lnTo>
                  <a:pt x="959853" y="80708"/>
                </a:lnTo>
                <a:lnTo>
                  <a:pt x="1012151" y="202857"/>
                </a:lnTo>
                <a:lnTo>
                  <a:pt x="964552" y="314045"/>
                </a:lnTo>
                <a:lnTo>
                  <a:pt x="995870" y="314045"/>
                </a:lnTo>
                <a:lnTo>
                  <a:pt x="1095756" y="80708"/>
                </a:lnTo>
                <a:close/>
              </a:path>
            </a:pathLst>
          </a:custGeom>
          <a:solidFill>
            <a:srgbClr val="00A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0001" y="360001"/>
            <a:ext cx="271912" cy="2719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: v3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/>
            </a:lvl1pPr>
          </a:lstStyle>
          <a:p>
            <a:r>
              <a:rPr lang="en-GB"/>
              <a:t>[Title slide: v3]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155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495D5F-074C-0FDC-39D1-60C0648C8C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94600" y="0"/>
            <a:ext cx="4597400" cy="6858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CEAEAA0-F78C-60CB-EC96-9F8B3C98BB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220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: v2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D3F162-F20A-584E-674F-8CDC402953F3}"/>
              </a:ext>
            </a:extLst>
          </p:cNvPr>
          <p:cNvSpPr/>
          <p:nvPr userDrawn="1"/>
        </p:nvSpPr>
        <p:spPr>
          <a:xfrm>
            <a:off x="7491046" y="0"/>
            <a:ext cx="3430800" cy="6858000"/>
          </a:xfrm>
          <a:prstGeom prst="rect">
            <a:avLst/>
          </a:prstGeom>
          <a:solidFill>
            <a:srgbClr val="155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 baseline="0"/>
            </a:lvl1pPr>
          </a:lstStyle>
          <a:p>
            <a:r>
              <a:rPr lang="en-GB"/>
              <a:t>[Divider: v2] Divider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10920046" y="-1"/>
            <a:ext cx="1271954" cy="6858000"/>
          </a:xfrm>
          <a:prstGeom prst="rect">
            <a:avLst/>
          </a:prstGeom>
          <a:solidFill>
            <a:srgbClr val="FF6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514A49-4B10-ADF3-0795-F75F6897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&lt;D Month YYYY&gt;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DE5C272-83B9-C59F-2669-7C2E8777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&lt;Footer&gt;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3666FF-0B40-95A6-7B00-0325E311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EC5CA7-CCE4-AE58-F2F9-4208E574AAFA}"/>
              </a:ext>
            </a:extLst>
          </p:cNvPr>
          <p:cNvCxnSpPr>
            <a:cxnSpLocks/>
          </p:cNvCxnSpPr>
          <p:nvPr userDrawn="1"/>
        </p:nvCxnSpPr>
        <p:spPr>
          <a:xfrm flipH="1">
            <a:off x="377825" y="6480175"/>
            <a:ext cx="11436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ubtitle 2">
            <a:extLst>
              <a:ext uri="{FF2B5EF4-FFF2-40B4-BE49-F238E27FC236}">
                <a16:creationId xmlns:a16="http://schemas.microsoft.com/office/drawing/2014/main" id="{9496B05C-D6CF-C007-3920-0166BE76BE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0263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1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3DE8F-17C7-2C4B-F898-19E93564F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0" cy="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algn="l">
              <a:defRPr sz="3300" b="1" baseline="0"/>
            </a:lvl1pPr>
          </a:lstStyle>
          <a:p>
            <a:r>
              <a:rPr lang="en-GB"/>
              <a:t>[Title slide: v1] Document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59AF1C-721D-22EA-EA60-B6BF595255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26772F90-F7ED-4C0A-6ADC-8E763A494E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594800" y="149"/>
            <a:ext cx="4597200" cy="68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: v2">
    <p:bg>
      <p:bgPr>
        <a:solidFill>
          <a:srgbClr val="10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DC9C3-0B64-AAF2-AEF3-66D456A13D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825" y="1085850"/>
            <a:ext cx="5692775" cy="1061759"/>
          </a:xfrm>
        </p:spPr>
        <p:txBody>
          <a:bodyPr anchor="b" anchorCtr="0">
            <a:normAutofit/>
          </a:bodyPr>
          <a:lstStyle>
            <a:lvl1pPr marL="0" indent="0" algn="l">
              <a:tabLst>
                <a:tab pos="750888" algn="l"/>
              </a:tabLst>
              <a:defRPr sz="3300" b="1"/>
            </a:lvl1pPr>
          </a:lstStyle>
          <a:p>
            <a:r>
              <a:rPr lang="en-GB"/>
              <a:t>[Title slide: v2] Document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252C20-95B3-2642-AB6D-E03EC3C2CDE1}"/>
              </a:ext>
            </a:extLst>
          </p:cNvPr>
          <p:cNvSpPr/>
          <p:nvPr userDrawn="1"/>
        </p:nvSpPr>
        <p:spPr>
          <a:xfrm>
            <a:off x="6448426" y="-1"/>
            <a:ext cx="1146174" cy="6858000"/>
          </a:xfrm>
          <a:prstGeom prst="rect">
            <a:avLst/>
          </a:prstGeom>
          <a:solidFill>
            <a:srgbClr val="84CA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78BBE-7D06-EFCA-4381-A27272E65D77}"/>
              </a:ext>
            </a:extLst>
          </p:cNvPr>
          <p:cNvSpPr/>
          <p:nvPr userDrawn="1"/>
        </p:nvSpPr>
        <p:spPr>
          <a:xfrm>
            <a:off x="7594600" y="-1"/>
            <a:ext cx="4597200" cy="6858000"/>
          </a:xfrm>
          <a:prstGeom prst="rect">
            <a:avLst/>
          </a:prstGeom>
          <a:solidFill>
            <a:srgbClr val="FFE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BE13DAD8-D12C-FC0D-7DFB-AB908A1B34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6051782"/>
            <a:ext cx="78422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Presenter: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340BD8-0D2D-C9D9-277E-38DC9FD71E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6308185"/>
            <a:ext cx="422275" cy="24335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200" b="1" spc="-30" baseline="0">
                <a:latin typeface="+mj-lt"/>
              </a:defRPr>
            </a:lvl1pPr>
          </a:lstStyle>
          <a:p>
            <a:pPr lvl="0"/>
            <a:r>
              <a:rPr lang="en-GB"/>
              <a:t>Date: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E4F7052D-18A4-28CB-AE1B-2A68500A0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2050" y="6051782"/>
            <a:ext cx="2343150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&lt;Name&gt;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4FF26487-6C6D-8B88-788E-F53BC136A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274" y="6308185"/>
            <a:ext cx="2701925" cy="2433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1200" b="0" spc="-30" baseline="0">
                <a:latin typeface="+mj-lt"/>
              </a:defRPr>
            </a:lvl1pPr>
          </a:lstStyle>
          <a:p>
            <a:pPr lvl="0"/>
            <a:r>
              <a:rPr lang="en-GB"/>
              <a:t>&lt;D Month YYYY&gt;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3E3E5E4-4E7B-64C4-5809-A2C721A002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94800" y="0"/>
            <a:ext cx="4597200" cy="6858000"/>
          </a:xfrm>
        </p:spPr>
        <p:txBody>
          <a:bodyPr bIns="1080000" anchor="ctr" anchorCtr="1"/>
          <a:lstStyle/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7808CA7-6D1A-B7D8-E8F9-A494DC0D5A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5288012-AE76-979F-7954-DE3B3A309A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7825" y="2496670"/>
            <a:ext cx="5647949" cy="3004950"/>
          </a:xfrm>
        </p:spPr>
        <p:txBody>
          <a:bodyPr anchor="t" anchorCtr="0">
            <a:normAutofit/>
          </a:bodyPr>
          <a:lstStyle>
            <a:lvl1pPr marL="0" indent="0" algn="r">
              <a:lnSpc>
                <a:spcPct val="70000"/>
              </a:lnSpc>
              <a:spcBef>
                <a:spcPts val="0"/>
              </a:spcBef>
              <a:buNone/>
              <a:defRPr sz="10000" b="1" spc="-2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454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6.sv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82879" y="370699"/>
            <a:ext cx="1096010" cy="314325"/>
          </a:xfrm>
          <a:custGeom>
            <a:avLst/>
            <a:gdLst/>
            <a:ahLst/>
            <a:cxnLst/>
            <a:rect l="l" t="t" r="r" b="b"/>
            <a:pathLst>
              <a:path w="1096010" h="314325">
                <a:moveTo>
                  <a:pt x="142189" y="92456"/>
                </a:moveTo>
                <a:lnTo>
                  <a:pt x="136372" y="63144"/>
                </a:lnTo>
                <a:lnTo>
                  <a:pt x="125120" y="46062"/>
                </a:lnTo>
                <a:lnTo>
                  <a:pt x="120269" y="38696"/>
                </a:lnTo>
                <a:lnTo>
                  <a:pt x="111810" y="32867"/>
                </a:lnTo>
                <a:lnTo>
                  <a:pt x="111810" y="92735"/>
                </a:lnTo>
                <a:lnTo>
                  <a:pt x="108051" y="111988"/>
                </a:lnTo>
                <a:lnTo>
                  <a:pt x="97917" y="127495"/>
                </a:lnTo>
                <a:lnTo>
                  <a:pt x="83134" y="137833"/>
                </a:lnTo>
                <a:lnTo>
                  <a:pt x="65455" y="141592"/>
                </a:lnTo>
                <a:lnTo>
                  <a:pt x="30060" y="141592"/>
                </a:lnTo>
                <a:lnTo>
                  <a:pt x="30060" y="46062"/>
                </a:lnTo>
                <a:lnTo>
                  <a:pt x="65455" y="46062"/>
                </a:lnTo>
                <a:lnTo>
                  <a:pt x="83134" y="49822"/>
                </a:lnTo>
                <a:lnTo>
                  <a:pt x="97917" y="59994"/>
                </a:lnTo>
                <a:lnTo>
                  <a:pt x="108051" y="74866"/>
                </a:lnTo>
                <a:lnTo>
                  <a:pt x="111810" y="92735"/>
                </a:lnTo>
                <a:lnTo>
                  <a:pt x="111810" y="32867"/>
                </a:lnTo>
                <a:lnTo>
                  <a:pt x="95948" y="21932"/>
                </a:lnTo>
                <a:lnTo>
                  <a:pt x="65455" y="15722"/>
                </a:lnTo>
                <a:lnTo>
                  <a:pt x="0" y="15722"/>
                </a:lnTo>
                <a:lnTo>
                  <a:pt x="0" y="234607"/>
                </a:lnTo>
                <a:lnTo>
                  <a:pt x="11696" y="232168"/>
                </a:lnTo>
                <a:lnTo>
                  <a:pt x="21259" y="225539"/>
                </a:lnTo>
                <a:lnTo>
                  <a:pt x="27698" y="215734"/>
                </a:lnTo>
                <a:lnTo>
                  <a:pt x="30060" y="203758"/>
                </a:lnTo>
                <a:lnTo>
                  <a:pt x="30060" y="171704"/>
                </a:lnTo>
                <a:lnTo>
                  <a:pt x="65455" y="171704"/>
                </a:lnTo>
                <a:lnTo>
                  <a:pt x="106489" y="157911"/>
                </a:lnTo>
                <a:lnTo>
                  <a:pt x="139649" y="112407"/>
                </a:lnTo>
                <a:lnTo>
                  <a:pt x="142189" y="92456"/>
                </a:lnTo>
                <a:close/>
              </a:path>
              <a:path w="1096010" h="314325">
                <a:moveTo>
                  <a:pt x="292595" y="156616"/>
                </a:moveTo>
                <a:lnTo>
                  <a:pt x="273710" y="106184"/>
                </a:lnTo>
                <a:lnTo>
                  <a:pt x="262623" y="95542"/>
                </a:lnTo>
                <a:lnTo>
                  <a:pt x="262623" y="142519"/>
                </a:lnTo>
                <a:lnTo>
                  <a:pt x="169608" y="142519"/>
                </a:lnTo>
                <a:lnTo>
                  <a:pt x="176212" y="127990"/>
                </a:lnTo>
                <a:lnTo>
                  <a:pt x="186613" y="116484"/>
                </a:lnTo>
                <a:lnTo>
                  <a:pt x="200063" y="108915"/>
                </a:lnTo>
                <a:lnTo>
                  <a:pt x="215811" y="106184"/>
                </a:lnTo>
                <a:lnTo>
                  <a:pt x="231686" y="108953"/>
                </a:lnTo>
                <a:lnTo>
                  <a:pt x="245414" y="116598"/>
                </a:lnTo>
                <a:lnTo>
                  <a:pt x="256057" y="128130"/>
                </a:lnTo>
                <a:lnTo>
                  <a:pt x="262623" y="142519"/>
                </a:lnTo>
                <a:lnTo>
                  <a:pt x="262623" y="95542"/>
                </a:lnTo>
                <a:lnTo>
                  <a:pt x="245706" y="83858"/>
                </a:lnTo>
                <a:lnTo>
                  <a:pt x="215811" y="77685"/>
                </a:lnTo>
                <a:lnTo>
                  <a:pt x="186397" y="83858"/>
                </a:lnTo>
                <a:lnTo>
                  <a:pt x="162153" y="100711"/>
                </a:lnTo>
                <a:lnTo>
                  <a:pt x="145694" y="125780"/>
                </a:lnTo>
                <a:lnTo>
                  <a:pt x="139636" y="156616"/>
                </a:lnTo>
                <a:lnTo>
                  <a:pt x="145694" y="187401"/>
                </a:lnTo>
                <a:lnTo>
                  <a:pt x="162153" y="212369"/>
                </a:lnTo>
                <a:lnTo>
                  <a:pt x="186397" y="229108"/>
                </a:lnTo>
                <a:lnTo>
                  <a:pt x="215811" y="235229"/>
                </a:lnTo>
                <a:lnTo>
                  <a:pt x="235648" y="232676"/>
                </a:lnTo>
                <a:lnTo>
                  <a:pt x="253530" y="225361"/>
                </a:lnTo>
                <a:lnTo>
                  <a:pt x="268782" y="213829"/>
                </a:lnTo>
                <a:lnTo>
                  <a:pt x="274345" y="206730"/>
                </a:lnTo>
                <a:lnTo>
                  <a:pt x="280733" y="198589"/>
                </a:lnTo>
                <a:lnTo>
                  <a:pt x="242023" y="198589"/>
                </a:lnTo>
                <a:lnTo>
                  <a:pt x="236347" y="202107"/>
                </a:lnTo>
                <a:lnTo>
                  <a:pt x="230085" y="204660"/>
                </a:lnTo>
                <a:lnTo>
                  <a:pt x="223240" y="206209"/>
                </a:lnTo>
                <a:lnTo>
                  <a:pt x="215811" y="206730"/>
                </a:lnTo>
                <a:lnTo>
                  <a:pt x="200152" y="204050"/>
                </a:lnTo>
                <a:lnTo>
                  <a:pt x="186613" y="196545"/>
                </a:lnTo>
                <a:lnTo>
                  <a:pt x="176123" y="185064"/>
                </a:lnTo>
                <a:lnTo>
                  <a:pt x="169608" y="170395"/>
                </a:lnTo>
                <a:lnTo>
                  <a:pt x="291350" y="170395"/>
                </a:lnTo>
                <a:lnTo>
                  <a:pt x="292277" y="166319"/>
                </a:lnTo>
                <a:lnTo>
                  <a:pt x="292595" y="161937"/>
                </a:lnTo>
                <a:lnTo>
                  <a:pt x="292595" y="156616"/>
                </a:lnTo>
                <a:close/>
              </a:path>
              <a:path w="1096010" h="314325">
                <a:moveTo>
                  <a:pt x="455155" y="77749"/>
                </a:moveTo>
                <a:lnTo>
                  <a:pt x="454164" y="77711"/>
                </a:lnTo>
                <a:lnTo>
                  <a:pt x="453656" y="77711"/>
                </a:lnTo>
                <a:lnTo>
                  <a:pt x="444842" y="79121"/>
                </a:lnTo>
                <a:lnTo>
                  <a:pt x="437184" y="83083"/>
                </a:lnTo>
                <a:lnTo>
                  <a:pt x="431088" y="89128"/>
                </a:lnTo>
                <a:lnTo>
                  <a:pt x="427012" y="96799"/>
                </a:lnTo>
                <a:lnTo>
                  <a:pt x="427012" y="150355"/>
                </a:lnTo>
                <a:lnTo>
                  <a:pt x="427012" y="163512"/>
                </a:lnTo>
                <a:lnTo>
                  <a:pt x="421513" y="180340"/>
                </a:lnTo>
                <a:lnTo>
                  <a:pt x="410959" y="193852"/>
                </a:lnTo>
                <a:lnTo>
                  <a:pt x="396532" y="202844"/>
                </a:lnTo>
                <a:lnTo>
                  <a:pt x="379412" y="206108"/>
                </a:lnTo>
                <a:lnTo>
                  <a:pt x="360819" y="202196"/>
                </a:lnTo>
                <a:lnTo>
                  <a:pt x="345579" y="191579"/>
                </a:lnTo>
                <a:lnTo>
                  <a:pt x="335267" y="175844"/>
                </a:lnTo>
                <a:lnTo>
                  <a:pt x="331482" y="156629"/>
                </a:lnTo>
                <a:lnTo>
                  <a:pt x="335267" y="137756"/>
                </a:lnTo>
                <a:lnTo>
                  <a:pt x="345579" y="122199"/>
                </a:lnTo>
                <a:lnTo>
                  <a:pt x="360819" y="111645"/>
                </a:lnTo>
                <a:lnTo>
                  <a:pt x="379412" y="107759"/>
                </a:lnTo>
                <a:lnTo>
                  <a:pt x="396532" y="111023"/>
                </a:lnTo>
                <a:lnTo>
                  <a:pt x="410959" y="120002"/>
                </a:lnTo>
                <a:lnTo>
                  <a:pt x="421513" y="133515"/>
                </a:lnTo>
                <a:lnTo>
                  <a:pt x="427012" y="150355"/>
                </a:lnTo>
                <a:lnTo>
                  <a:pt x="427012" y="96799"/>
                </a:lnTo>
                <a:lnTo>
                  <a:pt x="416750" y="89433"/>
                </a:lnTo>
                <a:lnTo>
                  <a:pt x="405320" y="83908"/>
                </a:lnTo>
                <a:lnTo>
                  <a:pt x="392836" y="80454"/>
                </a:lnTo>
                <a:lnTo>
                  <a:pt x="379412" y="79260"/>
                </a:lnTo>
                <a:lnTo>
                  <a:pt x="350215" y="85356"/>
                </a:lnTo>
                <a:lnTo>
                  <a:pt x="326313" y="101968"/>
                </a:lnTo>
                <a:lnTo>
                  <a:pt x="310172" y="126568"/>
                </a:lnTo>
                <a:lnTo>
                  <a:pt x="304241" y="156629"/>
                </a:lnTo>
                <a:lnTo>
                  <a:pt x="310172" y="187172"/>
                </a:lnTo>
                <a:lnTo>
                  <a:pt x="326313" y="211937"/>
                </a:lnTo>
                <a:lnTo>
                  <a:pt x="350215" y="228536"/>
                </a:lnTo>
                <a:lnTo>
                  <a:pt x="379412" y="234607"/>
                </a:lnTo>
                <a:lnTo>
                  <a:pt x="392836" y="233400"/>
                </a:lnTo>
                <a:lnTo>
                  <a:pt x="405320" y="229946"/>
                </a:lnTo>
                <a:lnTo>
                  <a:pt x="416750" y="224421"/>
                </a:lnTo>
                <a:lnTo>
                  <a:pt x="427012" y="217068"/>
                </a:lnTo>
                <a:lnTo>
                  <a:pt x="427012" y="234607"/>
                </a:lnTo>
                <a:lnTo>
                  <a:pt x="455155" y="234607"/>
                </a:lnTo>
                <a:lnTo>
                  <a:pt x="455155" y="217068"/>
                </a:lnTo>
                <a:lnTo>
                  <a:pt x="455155" y="206108"/>
                </a:lnTo>
                <a:lnTo>
                  <a:pt x="455155" y="107759"/>
                </a:lnTo>
                <a:lnTo>
                  <a:pt x="455155" y="96799"/>
                </a:lnTo>
                <a:lnTo>
                  <a:pt x="455155" y="77749"/>
                </a:lnTo>
                <a:close/>
              </a:path>
              <a:path w="1096010" h="314325">
                <a:moveTo>
                  <a:pt x="625830" y="155676"/>
                </a:moveTo>
                <a:lnTo>
                  <a:pt x="619836" y="124891"/>
                </a:lnTo>
                <a:lnTo>
                  <a:pt x="607352" y="105879"/>
                </a:lnTo>
                <a:lnTo>
                  <a:pt x="603440" y="99923"/>
                </a:lnTo>
                <a:lnTo>
                  <a:pt x="597954" y="96164"/>
                </a:lnTo>
                <a:lnTo>
                  <a:pt x="597954" y="155676"/>
                </a:lnTo>
                <a:lnTo>
                  <a:pt x="594067" y="175272"/>
                </a:lnTo>
                <a:lnTo>
                  <a:pt x="583514" y="191185"/>
                </a:lnTo>
                <a:lnTo>
                  <a:pt x="567969" y="201879"/>
                </a:lnTo>
                <a:lnTo>
                  <a:pt x="549097" y="205790"/>
                </a:lnTo>
                <a:lnTo>
                  <a:pt x="531609" y="202425"/>
                </a:lnTo>
                <a:lnTo>
                  <a:pt x="516991" y="193141"/>
                </a:lnTo>
                <a:lnTo>
                  <a:pt x="506374" y="179235"/>
                </a:lnTo>
                <a:lnTo>
                  <a:pt x="500862" y="161937"/>
                </a:lnTo>
                <a:lnTo>
                  <a:pt x="500862" y="149720"/>
                </a:lnTo>
                <a:lnTo>
                  <a:pt x="506374" y="132435"/>
                </a:lnTo>
                <a:lnTo>
                  <a:pt x="516991" y="118516"/>
                </a:lnTo>
                <a:lnTo>
                  <a:pt x="531609" y="109245"/>
                </a:lnTo>
                <a:lnTo>
                  <a:pt x="549097" y="105879"/>
                </a:lnTo>
                <a:lnTo>
                  <a:pt x="567969" y="109778"/>
                </a:lnTo>
                <a:lnTo>
                  <a:pt x="583514" y="120446"/>
                </a:lnTo>
                <a:lnTo>
                  <a:pt x="594067" y="136271"/>
                </a:lnTo>
                <a:lnTo>
                  <a:pt x="597954" y="155676"/>
                </a:lnTo>
                <a:lnTo>
                  <a:pt x="597954" y="96164"/>
                </a:lnTo>
                <a:lnTo>
                  <a:pt x="596150" y="94919"/>
                </a:lnTo>
                <a:lnTo>
                  <a:pt x="579056" y="83185"/>
                </a:lnTo>
                <a:lnTo>
                  <a:pt x="549097" y="77063"/>
                </a:lnTo>
                <a:lnTo>
                  <a:pt x="535533" y="78308"/>
                </a:lnTo>
                <a:lnTo>
                  <a:pt x="522986" y="81876"/>
                </a:lnTo>
                <a:lnTo>
                  <a:pt x="511441" y="87503"/>
                </a:lnTo>
                <a:lnTo>
                  <a:pt x="500862" y="94919"/>
                </a:lnTo>
                <a:lnTo>
                  <a:pt x="500862" y="28867"/>
                </a:lnTo>
                <a:lnTo>
                  <a:pt x="498652" y="17653"/>
                </a:lnTo>
                <a:lnTo>
                  <a:pt x="492620" y="8483"/>
                </a:lnTo>
                <a:lnTo>
                  <a:pt x="483692" y="2286"/>
                </a:lnTo>
                <a:lnTo>
                  <a:pt x="472744" y="12"/>
                </a:lnTo>
                <a:lnTo>
                  <a:pt x="472681" y="234607"/>
                </a:lnTo>
                <a:lnTo>
                  <a:pt x="500862" y="234607"/>
                </a:lnTo>
                <a:lnTo>
                  <a:pt x="500862" y="216750"/>
                </a:lnTo>
                <a:lnTo>
                  <a:pt x="511441" y="224167"/>
                </a:lnTo>
                <a:lnTo>
                  <a:pt x="522986" y="229793"/>
                </a:lnTo>
                <a:lnTo>
                  <a:pt x="535533" y="233362"/>
                </a:lnTo>
                <a:lnTo>
                  <a:pt x="549097" y="234607"/>
                </a:lnTo>
                <a:lnTo>
                  <a:pt x="579056" y="228434"/>
                </a:lnTo>
                <a:lnTo>
                  <a:pt x="595972" y="216750"/>
                </a:lnTo>
                <a:lnTo>
                  <a:pt x="603440" y="211582"/>
                </a:lnTo>
                <a:lnTo>
                  <a:pt x="607225" y="205790"/>
                </a:lnTo>
                <a:lnTo>
                  <a:pt x="619836" y="186512"/>
                </a:lnTo>
                <a:lnTo>
                  <a:pt x="625830" y="155676"/>
                </a:lnTo>
                <a:close/>
              </a:path>
              <a:path w="1096010" h="314325">
                <a:moveTo>
                  <a:pt x="787057" y="156603"/>
                </a:moveTo>
                <a:lnTo>
                  <a:pt x="781075" y="126187"/>
                </a:lnTo>
                <a:lnTo>
                  <a:pt x="768540" y="107124"/>
                </a:lnTo>
                <a:lnTo>
                  <a:pt x="764781" y="101396"/>
                </a:lnTo>
                <a:lnTo>
                  <a:pt x="759498" y="97751"/>
                </a:lnTo>
                <a:lnTo>
                  <a:pt x="759498" y="156603"/>
                </a:lnTo>
                <a:lnTo>
                  <a:pt x="755713" y="175831"/>
                </a:lnTo>
                <a:lnTo>
                  <a:pt x="745363" y="191566"/>
                </a:lnTo>
                <a:lnTo>
                  <a:pt x="730034" y="202196"/>
                </a:lnTo>
                <a:lnTo>
                  <a:pt x="711263" y="206095"/>
                </a:lnTo>
                <a:lnTo>
                  <a:pt x="692315" y="202196"/>
                </a:lnTo>
                <a:lnTo>
                  <a:pt x="676884" y="191566"/>
                </a:lnTo>
                <a:lnTo>
                  <a:pt x="666508" y="175831"/>
                </a:lnTo>
                <a:lnTo>
                  <a:pt x="662711" y="156603"/>
                </a:lnTo>
                <a:lnTo>
                  <a:pt x="666508" y="137375"/>
                </a:lnTo>
                <a:lnTo>
                  <a:pt x="676884" y="121640"/>
                </a:lnTo>
                <a:lnTo>
                  <a:pt x="692315" y="111023"/>
                </a:lnTo>
                <a:lnTo>
                  <a:pt x="711263" y="107124"/>
                </a:lnTo>
                <a:lnTo>
                  <a:pt x="730034" y="111023"/>
                </a:lnTo>
                <a:lnTo>
                  <a:pt x="745363" y="121640"/>
                </a:lnTo>
                <a:lnTo>
                  <a:pt x="755713" y="137375"/>
                </a:lnTo>
                <a:lnTo>
                  <a:pt x="759498" y="156603"/>
                </a:lnTo>
                <a:lnTo>
                  <a:pt x="759498" y="97751"/>
                </a:lnTo>
                <a:lnTo>
                  <a:pt x="740676" y="84721"/>
                </a:lnTo>
                <a:lnTo>
                  <a:pt x="711263" y="78613"/>
                </a:lnTo>
                <a:lnTo>
                  <a:pt x="681659" y="84721"/>
                </a:lnTo>
                <a:lnTo>
                  <a:pt x="657466" y="101396"/>
                </a:lnTo>
                <a:lnTo>
                  <a:pt x="641146" y="126187"/>
                </a:lnTo>
                <a:lnTo>
                  <a:pt x="635152" y="156603"/>
                </a:lnTo>
                <a:lnTo>
                  <a:pt x="641146" y="187159"/>
                </a:lnTo>
                <a:lnTo>
                  <a:pt x="657466" y="211924"/>
                </a:lnTo>
                <a:lnTo>
                  <a:pt x="681659" y="228523"/>
                </a:lnTo>
                <a:lnTo>
                  <a:pt x="711263" y="234594"/>
                </a:lnTo>
                <a:lnTo>
                  <a:pt x="740676" y="228523"/>
                </a:lnTo>
                <a:lnTo>
                  <a:pt x="764781" y="211924"/>
                </a:lnTo>
                <a:lnTo>
                  <a:pt x="768616" y="206095"/>
                </a:lnTo>
                <a:lnTo>
                  <a:pt x="781075" y="187159"/>
                </a:lnTo>
                <a:lnTo>
                  <a:pt x="787057" y="156603"/>
                </a:lnTo>
                <a:close/>
              </a:path>
              <a:path w="1096010" h="314325">
                <a:moveTo>
                  <a:pt x="949566" y="0"/>
                </a:moveTo>
                <a:lnTo>
                  <a:pt x="938555" y="2298"/>
                </a:lnTo>
                <a:lnTo>
                  <a:pt x="929601" y="8496"/>
                </a:lnTo>
                <a:lnTo>
                  <a:pt x="923569" y="17665"/>
                </a:lnTo>
                <a:lnTo>
                  <a:pt x="921359" y="28854"/>
                </a:lnTo>
                <a:lnTo>
                  <a:pt x="921359" y="94907"/>
                </a:lnTo>
                <a:lnTo>
                  <a:pt x="921359" y="149085"/>
                </a:lnTo>
                <a:lnTo>
                  <a:pt x="921359" y="162242"/>
                </a:lnTo>
                <a:lnTo>
                  <a:pt x="916343" y="179298"/>
                </a:lnTo>
                <a:lnTo>
                  <a:pt x="905865" y="193014"/>
                </a:lnTo>
                <a:lnTo>
                  <a:pt x="891159" y="202133"/>
                </a:lnTo>
                <a:lnTo>
                  <a:pt x="873442" y="205460"/>
                </a:lnTo>
                <a:lnTo>
                  <a:pt x="854671" y="201549"/>
                </a:lnTo>
                <a:lnTo>
                  <a:pt x="839343" y="190893"/>
                </a:lnTo>
                <a:lnTo>
                  <a:pt x="829005" y="175069"/>
                </a:lnTo>
                <a:lnTo>
                  <a:pt x="825207" y="155663"/>
                </a:lnTo>
                <a:lnTo>
                  <a:pt x="829005" y="136245"/>
                </a:lnTo>
                <a:lnTo>
                  <a:pt x="839343" y="120421"/>
                </a:lnTo>
                <a:lnTo>
                  <a:pt x="854671" y="109766"/>
                </a:lnTo>
                <a:lnTo>
                  <a:pt x="873442" y="105867"/>
                </a:lnTo>
                <a:lnTo>
                  <a:pt x="891159" y="109181"/>
                </a:lnTo>
                <a:lnTo>
                  <a:pt x="905865" y="118313"/>
                </a:lnTo>
                <a:lnTo>
                  <a:pt x="916343" y="132029"/>
                </a:lnTo>
                <a:lnTo>
                  <a:pt x="921359" y="149085"/>
                </a:lnTo>
                <a:lnTo>
                  <a:pt x="921359" y="94907"/>
                </a:lnTo>
                <a:lnTo>
                  <a:pt x="911059" y="87591"/>
                </a:lnTo>
                <a:lnTo>
                  <a:pt x="899515" y="82181"/>
                </a:lnTo>
                <a:lnTo>
                  <a:pt x="886929" y="78828"/>
                </a:lnTo>
                <a:lnTo>
                  <a:pt x="873442" y="77685"/>
                </a:lnTo>
                <a:lnTo>
                  <a:pt x="843851" y="83781"/>
                </a:lnTo>
                <a:lnTo>
                  <a:pt x="819658" y="100457"/>
                </a:lnTo>
                <a:lnTo>
                  <a:pt x="803325" y="125247"/>
                </a:lnTo>
                <a:lnTo>
                  <a:pt x="797331" y="155663"/>
                </a:lnTo>
                <a:lnTo>
                  <a:pt x="803325" y="186232"/>
                </a:lnTo>
                <a:lnTo>
                  <a:pt x="819658" y="211340"/>
                </a:lnTo>
                <a:lnTo>
                  <a:pt x="843851" y="228333"/>
                </a:lnTo>
                <a:lnTo>
                  <a:pt x="873442" y="234594"/>
                </a:lnTo>
                <a:lnTo>
                  <a:pt x="886929" y="233299"/>
                </a:lnTo>
                <a:lnTo>
                  <a:pt x="899515" y="229616"/>
                </a:lnTo>
                <a:lnTo>
                  <a:pt x="911059" y="223888"/>
                </a:lnTo>
                <a:lnTo>
                  <a:pt x="921359" y="216433"/>
                </a:lnTo>
                <a:lnTo>
                  <a:pt x="921359" y="234607"/>
                </a:lnTo>
                <a:lnTo>
                  <a:pt x="949566" y="234607"/>
                </a:lnTo>
                <a:lnTo>
                  <a:pt x="949566" y="216433"/>
                </a:lnTo>
                <a:lnTo>
                  <a:pt x="949566" y="205460"/>
                </a:lnTo>
                <a:lnTo>
                  <a:pt x="949566" y="105867"/>
                </a:lnTo>
                <a:lnTo>
                  <a:pt x="949566" y="94907"/>
                </a:lnTo>
                <a:lnTo>
                  <a:pt x="949566" y="0"/>
                </a:lnTo>
                <a:close/>
              </a:path>
              <a:path w="1096010" h="314325">
                <a:moveTo>
                  <a:pt x="1095756" y="80708"/>
                </a:moveTo>
                <a:lnTo>
                  <a:pt x="1056398" y="102501"/>
                </a:lnTo>
                <a:lnTo>
                  <a:pt x="1027811" y="167144"/>
                </a:lnTo>
                <a:lnTo>
                  <a:pt x="999236" y="102501"/>
                </a:lnTo>
                <a:lnTo>
                  <a:pt x="993101" y="92798"/>
                </a:lnTo>
                <a:lnTo>
                  <a:pt x="984554" y="86004"/>
                </a:lnTo>
                <a:lnTo>
                  <a:pt x="973505" y="82016"/>
                </a:lnTo>
                <a:lnTo>
                  <a:pt x="959853" y="80708"/>
                </a:lnTo>
                <a:lnTo>
                  <a:pt x="1012151" y="202857"/>
                </a:lnTo>
                <a:lnTo>
                  <a:pt x="964552" y="314045"/>
                </a:lnTo>
                <a:lnTo>
                  <a:pt x="995870" y="314045"/>
                </a:lnTo>
                <a:lnTo>
                  <a:pt x="1095756" y="80708"/>
                </a:lnTo>
                <a:close/>
              </a:path>
            </a:pathLst>
          </a:custGeom>
          <a:solidFill>
            <a:srgbClr val="00A0A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0001" y="360001"/>
            <a:ext cx="271912" cy="27191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1251120" y="0"/>
            <a:ext cx="942340" cy="6858000"/>
          </a:xfrm>
          <a:custGeom>
            <a:avLst/>
            <a:gdLst/>
            <a:ahLst/>
            <a:cxnLst/>
            <a:rect l="l" t="t" r="r" b="b"/>
            <a:pathLst>
              <a:path w="942340" h="6858000">
                <a:moveTo>
                  <a:pt x="942073" y="0"/>
                </a:moveTo>
                <a:lnTo>
                  <a:pt x="0" y="0"/>
                </a:lnTo>
                <a:lnTo>
                  <a:pt x="0" y="6858000"/>
                </a:lnTo>
                <a:lnTo>
                  <a:pt x="942073" y="6858000"/>
                </a:lnTo>
                <a:lnTo>
                  <a:pt x="942073" y="0"/>
                </a:lnTo>
                <a:close/>
              </a:path>
            </a:pathLst>
          </a:custGeom>
          <a:solidFill>
            <a:srgbClr val="59AF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60000" y="6497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0300" y="1009408"/>
            <a:ext cx="6657670" cy="5610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7300" y="1855627"/>
            <a:ext cx="6851015" cy="1823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6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83106" y="6341291"/>
            <a:ext cx="200025" cy="139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E4B27-F001-D6C1-B78F-59C49CF88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3" y="1049571"/>
            <a:ext cx="10160001" cy="100334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6D12-8695-8487-15A2-691AFCF05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25" y="2948400"/>
            <a:ext cx="4194175" cy="285847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/>
              <a:t>First level &lt;Subheading / introductory text&gt;</a:t>
            </a:r>
          </a:p>
          <a:p>
            <a:pPr lvl="1"/>
            <a:r>
              <a:rPr lang="en-GB"/>
              <a:t>Second level &lt;Text with para spacing&gt;</a:t>
            </a:r>
          </a:p>
          <a:p>
            <a:pPr lvl="2"/>
            <a:r>
              <a:rPr lang="en-GB"/>
              <a:t>Third level &lt;Text no para spacing&gt;</a:t>
            </a:r>
          </a:p>
          <a:p>
            <a:pPr lvl="3"/>
            <a:r>
              <a:rPr lang="en-GB"/>
              <a:t>Fourth level &lt;Bullet with para spacing&gt;</a:t>
            </a:r>
          </a:p>
          <a:p>
            <a:pPr lvl="4"/>
            <a:r>
              <a:rPr lang="en-GB"/>
              <a:t>Fifth level &lt;Bullet no para spacing&gt;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11DDC-A4F5-5C9E-BB58-79DEF79F6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7825" y="6270532"/>
            <a:ext cx="4194174" cy="158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/>
              <a:t>&lt;D Month YYYY&gt;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5A013-2568-E00E-827F-E0D25A40D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824" y="6105525"/>
            <a:ext cx="4194175" cy="15884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&lt;Footer&gt;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6808B-C2AF-F211-F13A-33644517B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3175" y="6270533"/>
            <a:ext cx="380999" cy="158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1">
                <a:solidFill>
                  <a:schemeClr val="tx1"/>
                </a:solidFill>
                <a:latin typeface="+mj-lt"/>
              </a:defRPr>
            </a:lvl1pPr>
          </a:lstStyle>
          <a:p>
            <a:fld id="{5B3B6E8B-FAF9-6E49-9466-6F54E744055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3653FA5-689D-7DAD-6C02-8E5F187F980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78000" y="378836"/>
            <a:ext cx="1589956" cy="35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2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8000"/>
        </a:lnSpc>
        <a:spcBef>
          <a:spcPct val="0"/>
        </a:spcBef>
        <a:buNone/>
        <a:defRPr sz="4000" kern="1200" spc="-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defRPr sz="13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500"/>
        </a:spcBef>
        <a:spcAft>
          <a:spcPts val="0"/>
        </a:spcAft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" indent="-1080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" indent="-108000" algn="l" defTabSz="914400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8">
          <p15:clr>
            <a:srgbClr val="F26B43"/>
          </p15:clr>
        </p15:guide>
        <p15:guide id="2" pos="238">
          <p15:clr>
            <a:srgbClr val="F26B43"/>
          </p15:clr>
        </p15:guide>
        <p15:guide id="3" pos="7442">
          <p15:clr>
            <a:srgbClr val="F26B43"/>
          </p15:clr>
        </p15:guide>
        <p15:guide id="4" orient="horz" pos="40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DA2EA61-2E9F-72A7-DB54-3F52801C9A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9599" r="959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9453C2-3B5E-9340-F1B4-B850087C1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>
                <a:latin typeface="Lexend Deca" pitchFamily="2" charset="0"/>
              </a:rPr>
              <a:t>Peabody Investor update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D3FA30-D77F-AF7F-5325-319448CC9FF4}"/>
              </a:ext>
            </a:extLst>
          </p:cNvPr>
          <p:cNvSpPr txBox="1"/>
          <p:nvPr/>
        </p:nvSpPr>
        <p:spPr>
          <a:xfrm>
            <a:off x="377825" y="6221361"/>
            <a:ext cx="60977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GB" sz="1200" b="0">
                <a:latin typeface="Lexend Deca" pitchFamily="2" charset="0"/>
                <a:cs typeface="Arial"/>
              </a:rPr>
              <a:t>November </a:t>
            </a:r>
            <a:r>
              <a:rPr lang="en-GB" sz="1200" b="0" spc="-20">
                <a:latin typeface="Lexend Deca" pitchFamily="2" charset="0"/>
                <a:cs typeface="Arial"/>
              </a:rPr>
              <a:t>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8200C5-8BD4-1506-1A69-668443D1B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753" y="2145207"/>
            <a:ext cx="4100660" cy="17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B6B-716F-8D21-5F77-4C5B9B96E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Lexend Deca" pitchFamily="2" charset="0"/>
              </a:rPr>
              <a:t>Sustainable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B6E8B-FAF9-6E49-9466-6F54E744055B}" type="slidenum">
              <a:rPr kumimoji="0" lang="en-GB" sz="800" b="1" i="0" u="none" strike="noStrike" kern="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800" b="1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9A991431-DCAC-A94C-6ECC-21ADEAB936DB}"/>
              </a:ext>
            </a:extLst>
          </p:cNvPr>
          <p:cNvSpPr txBox="1"/>
          <p:nvPr/>
        </p:nvSpPr>
        <p:spPr>
          <a:xfrm>
            <a:off x="377825" y="5455583"/>
            <a:ext cx="6405593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400"/>
              </a:spcBef>
            </a:pPr>
            <a:r>
              <a:rPr lang="en-GB" sz="2400" b="1">
                <a:solidFill>
                  <a:srgbClr val="000000"/>
                </a:solidFill>
                <a:latin typeface="Lexend Deca"/>
                <a:cs typeface="Arial"/>
              </a:rPr>
              <a:t>Anthony</a:t>
            </a:r>
            <a:r>
              <a:rPr lang="en-GB" sz="2400" b="1" spc="-40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 b="1" spc="-10">
                <a:solidFill>
                  <a:srgbClr val="000000"/>
                </a:solidFill>
                <a:latin typeface="Lexend Deca"/>
                <a:cs typeface="Arial"/>
              </a:rPr>
              <a:t>Marriott</a:t>
            </a:r>
            <a:endParaRPr lang="en-GB" sz="2400">
              <a:solidFill>
                <a:srgbClr val="000000"/>
              </a:solidFill>
              <a:latin typeface="Lexend Deca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Director</a:t>
            </a:r>
            <a:r>
              <a:rPr lang="en-GB" sz="2400" spc="-20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of</a:t>
            </a:r>
            <a:r>
              <a:rPr lang="en-GB" sz="2400" spc="-45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Treasury</a:t>
            </a:r>
            <a:r>
              <a:rPr lang="en-GB" sz="2400" spc="-15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&amp;</a:t>
            </a:r>
            <a:r>
              <a:rPr lang="en-GB" sz="2400" spc="-20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Corporate</a:t>
            </a:r>
            <a:r>
              <a:rPr lang="en-GB" sz="2400" spc="-15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 spc="-10">
                <a:solidFill>
                  <a:srgbClr val="000000"/>
                </a:solidFill>
                <a:latin typeface="Lexend Deca"/>
                <a:cs typeface="Arial"/>
              </a:rPr>
              <a:t>Finance</a:t>
            </a:r>
            <a:endParaRPr lang="en-GB" sz="2400">
              <a:solidFill>
                <a:srgbClr val="000000"/>
              </a:solidFill>
              <a:latin typeface="Lexend Deca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27787-A7F8-3E70-6088-B492FE2D5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02" y="1904244"/>
            <a:ext cx="4815526" cy="203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5206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lang="en-GB" sz="3300" spc="-35">
                <a:latin typeface="Lexend Deca"/>
              </a:rPr>
              <a:t>Sustainable</a:t>
            </a:r>
            <a:r>
              <a:rPr lang="en-GB" sz="3300" spc="-195">
                <a:latin typeface="Lexend Deca"/>
              </a:rPr>
              <a:t> </a:t>
            </a:r>
            <a:r>
              <a:rPr lang="en-GB" sz="3300" spc="-25">
                <a:latin typeface="Lexend Deca"/>
              </a:rPr>
              <a:t>finance</a:t>
            </a:r>
            <a:endParaRPr sz="3300" spc="-25">
              <a:latin typeface="Lexend Deca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1855627"/>
            <a:ext cx="5305753" cy="1902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Providing new affordable homes where we can  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Improving the energy efficiency of homes  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Reducing carbon emissions   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Investing in communities 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782615" y="5953307"/>
            <a:ext cx="22225" cy="56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5"/>
              </a:lnSpc>
            </a:pPr>
            <a:r>
              <a:rPr sz="400" spc="5">
                <a:latin typeface="Natural"/>
                <a:cs typeface="Natural"/>
              </a:rPr>
              <a:t>1</a:t>
            </a:r>
            <a:endParaRPr sz="400">
              <a:latin typeface="Natural"/>
              <a:cs typeface="Natur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11</a:t>
            </a:fld>
            <a:endParaRPr spc="-25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11F1B9-660D-81C9-A83E-EEBB86844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969" y="695507"/>
            <a:ext cx="3752850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B6B-716F-8D21-5F77-4C5B9B96E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Lexend Deca" pitchFamily="2" charset="0"/>
              </a:rPr>
              <a:t>Our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D77DC807-0A43-3694-BBC5-9F62F2E3A0A2}"/>
              </a:ext>
            </a:extLst>
          </p:cNvPr>
          <p:cNvSpPr txBox="1"/>
          <p:nvPr/>
        </p:nvSpPr>
        <p:spPr>
          <a:xfrm>
            <a:off x="377824" y="5449460"/>
            <a:ext cx="7495315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400"/>
              </a:spcBef>
            </a:pPr>
            <a:r>
              <a:rPr lang="en-GB" sz="2400" b="1">
                <a:solidFill>
                  <a:srgbClr val="000000"/>
                </a:solidFill>
                <a:latin typeface="Lexend Deca"/>
                <a:cs typeface="Arial"/>
              </a:rPr>
              <a:t>Elly</a:t>
            </a:r>
            <a:r>
              <a:rPr lang="en-GB" sz="2400" b="1" spc="-25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400" b="1" spc="-10">
                <a:solidFill>
                  <a:srgbClr val="000000"/>
                </a:solidFill>
                <a:latin typeface="Lexend Deca"/>
                <a:cs typeface="Arial"/>
              </a:rPr>
              <a:t>Hoult</a:t>
            </a:r>
            <a:endParaRPr lang="en-GB" sz="2400">
              <a:solidFill>
                <a:srgbClr val="000000"/>
              </a:solidFill>
              <a:latin typeface="Lexend Deca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lang="en-GB" sz="2300">
                <a:solidFill>
                  <a:srgbClr val="000000"/>
                </a:solidFill>
                <a:latin typeface="Lexend Deca"/>
                <a:cs typeface="Arial"/>
              </a:rPr>
              <a:t>Deputy Chief Executive &amp; Chief</a:t>
            </a:r>
            <a:r>
              <a:rPr lang="en-GB" sz="2300" spc="-20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300">
                <a:solidFill>
                  <a:srgbClr val="000000"/>
                </a:solidFill>
                <a:latin typeface="Lexend Deca"/>
                <a:cs typeface="Arial"/>
              </a:rPr>
              <a:t>Operating</a:t>
            </a:r>
            <a:r>
              <a:rPr lang="en-GB" sz="2300" spc="-20">
                <a:solidFill>
                  <a:srgbClr val="000000"/>
                </a:solidFill>
                <a:latin typeface="Lexend Deca"/>
                <a:cs typeface="Arial"/>
              </a:rPr>
              <a:t> </a:t>
            </a:r>
            <a:r>
              <a:rPr lang="en-GB" sz="2300" spc="-10">
                <a:solidFill>
                  <a:srgbClr val="000000"/>
                </a:solidFill>
                <a:latin typeface="Lexend Deca"/>
                <a:cs typeface="Arial"/>
              </a:rPr>
              <a:t>Officer</a:t>
            </a:r>
            <a:endParaRPr lang="en-GB" sz="2300">
              <a:solidFill>
                <a:srgbClr val="000000"/>
              </a:solidFill>
              <a:latin typeface="Lexend Dec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809FC-42D3-352A-82C8-418EFEC3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90" y="1886422"/>
            <a:ext cx="4179217" cy="16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51120" y="0"/>
            <a:ext cx="942340" cy="6858000"/>
          </a:xfrm>
          <a:custGeom>
            <a:avLst/>
            <a:gdLst/>
            <a:ahLst/>
            <a:cxnLst/>
            <a:rect l="l" t="t" r="r" b="b"/>
            <a:pathLst>
              <a:path w="942340" h="6858000">
                <a:moveTo>
                  <a:pt x="942086" y="0"/>
                </a:moveTo>
                <a:lnTo>
                  <a:pt x="0" y="0"/>
                </a:lnTo>
                <a:lnTo>
                  <a:pt x="0" y="6858000"/>
                </a:lnTo>
                <a:lnTo>
                  <a:pt x="942086" y="6858000"/>
                </a:lnTo>
                <a:lnTo>
                  <a:pt x="942086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002794"/>
              </p:ext>
            </p:extLst>
          </p:nvPr>
        </p:nvGraphicFramePr>
        <p:xfrm>
          <a:off x="360000" y="1182897"/>
          <a:ext cx="4364401" cy="40170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78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>
                          <a:solidFill>
                            <a:srgbClr val="134A9C"/>
                          </a:solidFill>
                          <a:latin typeface="Lexend Deca" pitchFamily="2" charset="0"/>
                          <a:cs typeface="Arial"/>
                        </a:rPr>
                        <a:t>North</a:t>
                      </a:r>
                      <a:r>
                        <a:rPr sz="1400" spc="-30">
                          <a:solidFill>
                            <a:srgbClr val="134A9C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 spc="-10">
                          <a:solidFill>
                            <a:srgbClr val="134A9C"/>
                          </a:solidFill>
                          <a:latin typeface="Lexend Deca" pitchFamily="2" charset="0"/>
                          <a:cs typeface="Arial"/>
                        </a:rPr>
                        <a:t>Counties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30480" marB="0">
                    <a:lnT w="76200">
                      <a:solidFill>
                        <a:srgbClr val="134A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North</a:t>
                      </a:r>
                      <a:r>
                        <a:rPr sz="1400" spc="-25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West</a:t>
                      </a:r>
                      <a:r>
                        <a:rPr sz="1400" spc="-2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 spc="-1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London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3048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marL="2540">
                        <a:lnSpc>
                          <a:spcPts val="4790"/>
                        </a:lnSpc>
                      </a:pPr>
                      <a:r>
                        <a:rPr sz="4200" b="1" spc="-10">
                          <a:solidFill>
                            <a:srgbClr val="134A9C"/>
                          </a:solidFill>
                          <a:latin typeface="Lexend Deca" pitchFamily="2" charset="0"/>
                          <a:cs typeface="Arial"/>
                        </a:rPr>
                        <a:t>20,</a:t>
                      </a:r>
                      <a:r>
                        <a:rPr lang="en-GB" sz="4200" b="1" spc="-10">
                          <a:solidFill>
                            <a:srgbClr val="134A9C"/>
                          </a:solidFill>
                          <a:latin typeface="Lexend Deca" pitchFamily="2" charset="0"/>
                          <a:cs typeface="Arial"/>
                        </a:rPr>
                        <a:t>877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0" marB="0">
                    <a:lnB w="76200">
                      <a:solidFill>
                        <a:srgbClr val="59AFE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4780"/>
                        </a:lnSpc>
                      </a:pPr>
                      <a:r>
                        <a:rPr sz="4200" b="1" spc="-1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26,</a:t>
                      </a:r>
                      <a:r>
                        <a:rPr lang="en-GB" sz="4200" b="1" spc="-10">
                          <a:solidFill>
                            <a:srgbClr val="F15F4C"/>
                          </a:solidFill>
                          <a:latin typeface="Lexend Deca" pitchFamily="2" charset="0"/>
                          <a:cs typeface="Arial"/>
                        </a:rPr>
                        <a:t>465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00">
                          <a:solidFill>
                            <a:srgbClr val="59AFE1"/>
                          </a:solidFill>
                          <a:latin typeface="Lexend Deca" pitchFamily="2" charset="0"/>
                          <a:cs typeface="Arial"/>
                        </a:rPr>
                        <a:t>South</a:t>
                      </a:r>
                      <a:r>
                        <a:rPr sz="1400" spc="-30">
                          <a:solidFill>
                            <a:srgbClr val="59AFE1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 spc="-10">
                          <a:solidFill>
                            <a:srgbClr val="59AFE1"/>
                          </a:solidFill>
                          <a:latin typeface="Lexend Deca" pitchFamily="2" charset="0"/>
                          <a:cs typeface="Arial"/>
                        </a:rPr>
                        <a:t>Counties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30480" marB="0">
                    <a:lnT w="76200">
                      <a:solidFill>
                        <a:srgbClr val="59AFE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400">
                          <a:solidFill>
                            <a:srgbClr val="00AAB3"/>
                          </a:solidFill>
                          <a:latin typeface="Lexend Deca" pitchFamily="2" charset="0"/>
                          <a:cs typeface="Arial"/>
                        </a:rPr>
                        <a:t>South</a:t>
                      </a:r>
                      <a:r>
                        <a:rPr sz="1400" spc="-20">
                          <a:solidFill>
                            <a:srgbClr val="00AAB3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 spc="-10">
                          <a:solidFill>
                            <a:srgbClr val="00AAB3"/>
                          </a:solidFill>
                          <a:latin typeface="Lexend Deca" pitchFamily="2" charset="0"/>
                          <a:cs typeface="Arial"/>
                        </a:rPr>
                        <a:t>London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29845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marL="2540">
                        <a:lnSpc>
                          <a:spcPts val="4780"/>
                        </a:lnSpc>
                      </a:pPr>
                      <a:r>
                        <a:rPr sz="4200" b="1" spc="-10">
                          <a:solidFill>
                            <a:srgbClr val="59AFE1"/>
                          </a:solidFill>
                          <a:latin typeface="Lexend Deca" pitchFamily="2" charset="0"/>
                          <a:cs typeface="Arial"/>
                        </a:rPr>
                        <a:t>13,</a:t>
                      </a:r>
                      <a:r>
                        <a:rPr lang="en-GB" sz="4200" b="1" spc="-10">
                          <a:solidFill>
                            <a:srgbClr val="59AFE1"/>
                          </a:solidFill>
                          <a:latin typeface="Lexend Deca" pitchFamily="2" charset="0"/>
                          <a:cs typeface="Arial"/>
                        </a:rPr>
                        <a:t>912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0" marB="0">
                    <a:lnB w="76200">
                      <a:solidFill>
                        <a:srgbClr val="48B74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4780"/>
                        </a:lnSpc>
                      </a:pPr>
                      <a:r>
                        <a:rPr sz="4200" b="1" spc="-10">
                          <a:solidFill>
                            <a:srgbClr val="00AAB3"/>
                          </a:solidFill>
                          <a:latin typeface="Lexend Deca" pitchFamily="2" charset="0"/>
                          <a:cs typeface="Arial"/>
                        </a:rPr>
                        <a:t>23,</a:t>
                      </a:r>
                      <a:r>
                        <a:rPr lang="en-GB" sz="4200" b="1" spc="-10">
                          <a:solidFill>
                            <a:srgbClr val="00AAB3"/>
                          </a:solidFill>
                          <a:latin typeface="Lexend Deca" pitchFamily="2" charset="0"/>
                          <a:cs typeface="Arial"/>
                        </a:rPr>
                        <a:t>653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0" marB="0">
                    <a:lnB w="76200">
                      <a:solidFill>
                        <a:srgbClr val="231F2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7569">
                <a:tc>
                  <a:txBody>
                    <a:bodyPr/>
                    <a:lstStyle/>
                    <a:p>
                      <a:pPr>
                        <a:lnSpc>
                          <a:spcPts val="1540"/>
                        </a:lnSpc>
                        <a:spcBef>
                          <a:spcPts val="325"/>
                        </a:spcBef>
                      </a:pPr>
                      <a:r>
                        <a:rPr sz="140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North</a:t>
                      </a:r>
                      <a:r>
                        <a:rPr sz="1400" spc="-1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 </a:t>
                      </a:r>
                      <a:r>
                        <a:rPr sz="140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East</a:t>
                      </a:r>
                      <a:r>
                        <a:rPr sz="1400" spc="-1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 London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  <a:p>
                      <a:pPr>
                        <a:lnSpc>
                          <a:spcPts val="4900"/>
                        </a:lnSpc>
                      </a:pPr>
                      <a:r>
                        <a:rPr sz="4200" b="1" spc="-1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23,</a:t>
                      </a:r>
                      <a:r>
                        <a:rPr lang="en-GB" sz="4200" b="1" spc="-10">
                          <a:solidFill>
                            <a:srgbClr val="48B749"/>
                          </a:solidFill>
                          <a:latin typeface="Lexend Deca" pitchFamily="2" charset="0"/>
                          <a:cs typeface="Arial"/>
                        </a:rPr>
                        <a:t>916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41275" marB="0">
                    <a:lnT w="76200">
                      <a:solidFill>
                        <a:srgbClr val="48B74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209">
                        <a:lnSpc>
                          <a:spcPts val="1585"/>
                        </a:lnSpc>
                        <a:spcBef>
                          <a:spcPts val="325"/>
                        </a:spcBef>
                      </a:pPr>
                      <a:r>
                        <a:rPr sz="1400" spc="-10">
                          <a:solidFill>
                            <a:srgbClr val="231F20"/>
                          </a:solidFill>
                          <a:latin typeface="Lexend Deca" pitchFamily="2" charset="0"/>
                          <a:cs typeface="Arial"/>
                        </a:rPr>
                        <a:t>Total</a:t>
                      </a:r>
                      <a:endParaRPr sz="1400">
                        <a:latin typeface="Lexend Deca" pitchFamily="2" charset="0"/>
                        <a:cs typeface="Arial"/>
                      </a:endParaRPr>
                    </a:p>
                    <a:p>
                      <a:pPr>
                        <a:lnSpc>
                          <a:spcPts val="4900"/>
                        </a:lnSpc>
                      </a:pPr>
                      <a:r>
                        <a:rPr sz="4200" b="1" spc="-10">
                          <a:solidFill>
                            <a:srgbClr val="231F20"/>
                          </a:solidFill>
                          <a:latin typeface="Lexend Deca" pitchFamily="2" charset="0"/>
                          <a:cs typeface="Arial"/>
                        </a:rPr>
                        <a:t>10</a:t>
                      </a:r>
                      <a:r>
                        <a:rPr lang="en-GB" sz="4200" b="1" spc="-10">
                          <a:solidFill>
                            <a:srgbClr val="231F20"/>
                          </a:solidFill>
                          <a:latin typeface="Lexend Deca" pitchFamily="2" charset="0"/>
                          <a:cs typeface="Arial"/>
                        </a:rPr>
                        <a:t>8</a:t>
                      </a:r>
                      <a:r>
                        <a:rPr sz="4200" b="1" spc="-10">
                          <a:solidFill>
                            <a:srgbClr val="231F20"/>
                          </a:solidFill>
                          <a:latin typeface="Lexend Deca" pitchFamily="2" charset="0"/>
                          <a:cs typeface="Arial"/>
                        </a:rPr>
                        <a:t>,</a:t>
                      </a:r>
                      <a:r>
                        <a:rPr lang="en-GB" sz="4200" b="1" spc="-10">
                          <a:solidFill>
                            <a:srgbClr val="231F20"/>
                          </a:solidFill>
                          <a:latin typeface="Lexend Deca" pitchFamily="2" charset="0"/>
                          <a:cs typeface="Arial"/>
                        </a:rPr>
                        <a:t>823</a:t>
                      </a:r>
                      <a:endParaRPr sz="4200">
                        <a:latin typeface="Lexend Deca" pitchFamily="2" charset="0"/>
                        <a:cs typeface="Arial"/>
                      </a:endParaRPr>
                    </a:p>
                  </a:txBody>
                  <a:tcPr marL="0" marR="0" marT="41275" marB="0">
                    <a:lnT w="76200">
                      <a:solidFill>
                        <a:srgbClr val="231F2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543771" y="1145247"/>
            <a:ext cx="2028825" cy="75565"/>
          </a:xfrm>
          <a:custGeom>
            <a:avLst/>
            <a:gdLst/>
            <a:ahLst/>
            <a:cxnLst/>
            <a:rect l="l" t="t" r="r" b="b"/>
            <a:pathLst>
              <a:path w="2028825" h="75565">
                <a:moveTo>
                  <a:pt x="2028685" y="0"/>
                </a:moveTo>
                <a:lnTo>
                  <a:pt x="0" y="0"/>
                </a:lnTo>
                <a:lnTo>
                  <a:pt x="0" y="75298"/>
                </a:lnTo>
                <a:lnTo>
                  <a:pt x="2028685" y="75298"/>
                </a:lnTo>
                <a:lnTo>
                  <a:pt x="2028685" y="0"/>
                </a:lnTo>
                <a:close/>
              </a:path>
            </a:pathLst>
          </a:custGeom>
          <a:solidFill>
            <a:srgbClr val="F15F4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43060" y="2715755"/>
            <a:ext cx="2028825" cy="75565"/>
          </a:xfrm>
          <a:custGeom>
            <a:avLst/>
            <a:gdLst/>
            <a:ahLst/>
            <a:cxnLst/>
            <a:rect l="l" t="t" r="r" b="b"/>
            <a:pathLst>
              <a:path w="2028825" h="75564">
                <a:moveTo>
                  <a:pt x="2028685" y="0"/>
                </a:moveTo>
                <a:lnTo>
                  <a:pt x="0" y="0"/>
                </a:lnTo>
                <a:lnTo>
                  <a:pt x="0" y="75298"/>
                </a:lnTo>
                <a:lnTo>
                  <a:pt x="2028685" y="75298"/>
                </a:lnTo>
                <a:lnTo>
                  <a:pt x="202868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000" y="6497999"/>
            <a:ext cx="11473815" cy="0"/>
          </a:xfrm>
          <a:custGeom>
            <a:avLst/>
            <a:gdLst/>
            <a:ahLst/>
            <a:cxnLst/>
            <a:rect l="l" t="t" r="r" b="b"/>
            <a:pathLst>
              <a:path w="11473815">
                <a:moveTo>
                  <a:pt x="0" y="0"/>
                </a:moveTo>
                <a:lnTo>
                  <a:pt x="11473205" y="0"/>
                </a:lnTo>
              </a:path>
            </a:pathLst>
          </a:custGeom>
          <a:ln w="635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13</a:t>
            </a:fld>
            <a:endParaRPr spc="-25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10CBC7-36E1-B5CE-1B9A-D4425BB0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09" y="176370"/>
            <a:ext cx="5298695" cy="613010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sz="3300">
                <a:latin typeface="Lexend Deca" pitchFamily="2" charset="0"/>
              </a:rPr>
              <a:t>Our</a:t>
            </a:r>
            <a:r>
              <a:rPr sz="3300" spc="-160">
                <a:latin typeface="Lexend Deca" pitchFamily="2" charset="0"/>
              </a:rPr>
              <a:t> </a:t>
            </a:r>
            <a:r>
              <a:rPr sz="3300" spc="-40">
                <a:latin typeface="Lexend Deca" pitchFamily="2" charset="0"/>
              </a:rPr>
              <a:t>transformation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7300" y="1855627"/>
            <a:ext cx="3383915" cy="335130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Getting the basics right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Embedding Local Peabody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Building a resident first culture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Data and digital </a:t>
            </a:r>
          </a:p>
          <a:p>
            <a:pPr marL="0" marR="0" lvl="0" indent="0" defTabSz="9144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exend Deca" pitchFamily="2" charset="0"/>
              <a:cs typeface="Arial"/>
            </a:endParaRPr>
          </a:p>
          <a:p>
            <a:pPr marL="12700" marR="12700" lvl="0" indent="0" defTabSz="9144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We</a:t>
            </a:r>
            <a:r>
              <a:rPr kumimoji="0" lang="en-GB" b="0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want</a:t>
            </a:r>
            <a:r>
              <a:rPr kumimoji="0" lang="en-GB" b="0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to</a:t>
            </a:r>
            <a:r>
              <a:rPr kumimoji="0" lang="en-GB" b="0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continuously</a:t>
            </a:r>
            <a:r>
              <a:rPr kumimoji="0" lang="en-GB" b="0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 improve </a:t>
            </a:r>
            <a:r>
              <a:rPr kumimoji="0" lang="en-GB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resident </a:t>
            </a:r>
            <a:r>
              <a:rPr kumimoji="0" lang="en-GB" b="0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/>
                <a:cs typeface="Arial"/>
              </a:rPr>
              <a:t>satisfaction</a:t>
            </a:r>
            <a:endParaRPr kumimoji="0" lang="en-GB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exend Dec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Peabody investor update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November </a:t>
            </a:r>
            <a:r>
              <a:rPr kumimoji="0" sz="800" b="0" i="0" u="none" strike="noStrike" kern="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202</a:t>
            </a:r>
            <a:r>
              <a:rPr kumimoji="0" lang="en-GB" sz="800" b="0" i="0" u="none" strike="noStrike" kern="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4</a:t>
            </a:r>
            <a:endParaRPr kumimoji="0" sz="800" b="0" i="0" u="none" strike="noStrike" kern="0" cap="none" spc="-2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800" b="1" i="0" u="none" strike="noStrike" kern="0" cap="none" spc="-2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ct val="100000"/>
                </a:lnSpc>
                <a:spcBef>
                  <a:spcPts val="2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800" b="1" i="0" u="none" strike="noStrike" kern="0" cap="none" spc="-25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71EB44-0531-3091-B59A-97937BDE2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584" y="1120810"/>
            <a:ext cx="5731746" cy="46163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930B7-0604-DF6D-AE27-A5740B4DA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25" y="1085850"/>
            <a:ext cx="5692775" cy="1061759"/>
          </a:xfrm>
        </p:spPr>
        <p:txBody>
          <a:bodyPr/>
          <a:lstStyle/>
          <a:p>
            <a:r>
              <a:rPr lang="en-GB">
                <a:latin typeface="Lexend Deca"/>
              </a:rPr>
              <a:t>Investing in</a:t>
            </a:r>
            <a:endParaRPr lang="en-GB">
              <a:latin typeface="Lexend Deca" pitchFamily="2" charset="0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E9438B5-3DA2-C5F5-5061-006AFDD1501A}"/>
              </a:ext>
            </a:extLst>
          </p:cNvPr>
          <p:cNvSpPr txBox="1"/>
          <p:nvPr/>
        </p:nvSpPr>
        <p:spPr>
          <a:xfrm>
            <a:off x="377825" y="5469354"/>
            <a:ext cx="7157294" cy="60029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>
              <a:spcBef>
                <a:spcPts val="400"/>
              </a:spcBef>
            </a:pPr>
            <a:r>
              <a:rPr lang="en-GB" sz="2400" b="1">
                <a:solidFill>
                  <a:schemeClr val="tx1"/>
                </a:solidFill>
                <a:latin typeface="Lexend Deca"/>
                <a:cs typeface="Arial"/>
              </a:rPr>
              <a:t>Peter Evans</a:t>
            </a:r>
            <a:endParaRPr lang="en-GB" sz="2400">
              <a:solidFill>
                <a:schemeClr val="tx1"/>
              </a:solidFill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2400">
                <a:solidFill>
                  <a:srgbClr val="231F20"/>
                </a:solidFill>
                <a:latin typeface="Lexend Deca" pitchFamily="2" charset="0"/>
                <a:cs typeface="Arial"/>
              </a:rPr>
              <a:t>Executive Director, Property Services &amp; Assets</a:t>
            </a:r>
            <a:endParaRPr lang="en-GB" sz="2400">
              <a:latin typeface="Lexend Deca" pitchFamily="2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E3227-B34E-EF09-0020-004674477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629" y="1846600"/>
            <a:ext cx="6096000" cy="167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4880" y="1009408"/>
            <a:ext cx="5699026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lang="en-GB" sz="3300" spc="-55">
                <a:latin typeface="Lexend Deca" pitchFamily="2" charset="0"/>
              </a:rPr>
              <a:t>Investing in our existing homes</a:t>
            </a:r>
            <a:endParaRPr sz="3300" spc="-30">
              <a:latin typeface="Lexend Deca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2719" y="2218151"/>
            <a:ext cx="5200485" cy="1936428"/>
          </a:xfrm>
          <a:prstGeom prst="rect">
            <a:avLst/>
          </a:prstGeom>
        </p:spPr>
        <p:txBody>
          <a:bodyPr vert="horz" wrap="square" lIns="0" tIns="38100" rIns="0" bIns="0" rtlCol="0" anchor="t">
            <a:spAutoFit/>
          </a:bodyPr>
          <a:lstStyle/>
          <a:p>
            <a:pPr marL="219710" marR="5080" indent="-20764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19710" algn="l"/>
              </a:tabLst>
            </a:pPr>
            <a:r>
              <a:rPr lang="en-GB" sz="1800">
                <a:latin typeface="Lexend Deca" pitchFamily="2" charset="0"/>
                <a:cs typeface="Arial"/>
              </a:rPr>
              <a:t>Getting repairs right</a:t>
            </a:r>
          </a:p>
          <a:p>
            <a:pPr marL="219710" marR="5080" indent="-20764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19710" algn="l"/>
              </a:tabLst>
            </a:pPr>
            <a:r>
              <a:rPr lang="en-GB">
                <a:latin typeface="Lexend Deca" pitchFamily="2" charset="0"/>
                <a:cs typeface="Arial"/>
              </a:rPr>
              <a:t>Satisfaction at 80%</a:t>
            </a:r>
          </a:p>
          <a:p>
            <a:pPr marL="219710" marR="5080" indent="-20764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19710" algn="l"/>
              </a:tabLst>
            </a:pPr>
            <a:r>
              <a:rPr lang="en-GB" sz="1800">
                <a:latin typeface="Lexend Deca" pitchFamily="2" charset="0"/>
                <a:cs typeface="Arial"/>
              </a:rPr>
              <a:t>£1m a day</a:t>
            </a:r>
          </a:p>
          <a:p>
            <a:pPr marL="219710" marR="5080" indent="-20764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19710" algn="l"/>
              </a:tabLst>
            </a:pPr>
            <a:r>
              <a:rPr lang="en-GB">
                <a:latin typeface="Lexend Deca" pitchFamily="2" charset="0"/>
                <a:cs typeface="Arial"/>
              </a:rPr>
              <a:t>£2bn over five years</a:t>
            </a:r>
            <a:endParaRPr lang="en-GB" sz="1800">
              <a:latin typeface="Lexend Deca" pitchFamily="2" charset="0"/>
              <a:cs typeface="Arial"/>
            </a:endParaRPr>
          </a:p>
          <a:p>
            <a:pPr marL="219710" marR="5080" indent="-207645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19710" algn="l"/>
              </a:tabLst>
            </a:pPr>
            <a:r>
              <a:rPr lang="en-GB" sz="1800">
                <a:latin typeface="Lexend Deca" pitchFamily="2" charset="0"/>
                <a:cs typeface="Arial"/>
              </a:rPr>
              <a:t>Fire and </a:t>
            </a:r>
            <a:r>
              <a:rPr lang="en-GB">
                <a:latin typeface="Lexend Deca" pitchFamily="2" charset="0"/>
                <a:cs typeface="Arial"/>
              </a:rPr>
              <a:t>building safety</a:t>
            </a:r>
            <a:endParaRPr sz="1800">
              <a:latin typeface="Lexend Deca" pitchFamily="2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721231" y="6022361"/>
            <a:ext cx="12065" cy="29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90"/>
              </a:lnSpc>
            </a:pPr>
            <a:r>
              <a:rPr sz="200" spc="5">
                <a:latin typeface="Natural"/>
                <a:cs typeface="Natural"/>
              </a:rPr>
              <a:t>1</a:t>
            </a:r>
            <a:endParaRPr sz="200">
              <a:latin typeface="Natural"/>
              <a:cs typeface="Natur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16</a:t>
            </a:fld>
            <a:endParaRPr spc="-25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5875C-2BBA-471D-1180-306176948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219" y="373847"/>
            <a:ext cx="5106385" cy="3113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5BAD4E-0A3A-6C5D-DCC8-998065C2C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219" y="3683726"/>
            <a:ext cx="2601469" cy="2657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F3D44-D9B4-11D6-E971-A2713BE73E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031" y="3683726"/>
            <a:ext cx="2368573" cy="26409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0" y="1009408"/>
            <a:ext cx="498670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300">
                <a:latin typeface="Lexend Deca" pitchFamily="2" charset="0"/>
              </a:rPr>
              <a:t>Retrofitting and improving homes</a:t>
            </a:r>
            <a:endParaRPr sz="3300" spc="-25">
              <a:latin typeface="Lexend Deca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7300" y="2227586"/>
            <a:ext cx="5588551" cy="305192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Nearly 80% of residents’ homes rated EPC C (SAP rating of 73.94) 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Almost all new homes meet at least EPC B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Retrofitting hundreds of homes as part of the GLA’s retrofit scheme and SHDF wave II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Carbon footprint increased 3.5%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EV charging points and vehicle fleet upgrade </a:t>
            </a:r>
          </a:p>
          <a:p>
            <a:pPr>
              <a:spcAft>
                <a:spcPts val="800"/>
              </a:spcAft>
            </a:pPr>
            <a:r>
              <a:rPr lang="en-US" sz="1800">
                <a:effectLst/>
                <a:latin typeface="Aptos" panose="020B00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en-GB" sz="1800">
              <a:effectLst/>
              <a:latin typeface="Aptos" panose="020B00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17</a:t>
            </a:fld>
            <a:endParaRPr spc="-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3998C5-9553-20CF-B078-5EC36270D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1232"/>
            <a:ext cx="4863711" cy="39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03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B6B-716F-8D21-5F77-4C5B9B96E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Lexend Deca" pitchFamily="2" charset="0"/>
              </a:rPr>
              <a:t>Creating a sustainable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3106" y="6341291"/>
            <a:ext cx="200025" cy="123111"/>
          </a:xfrm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AEB383-3B37-8686-D5B2-E15373834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9" y="2226515"/>
            <a:ext cx="4772025" cy="1657350"/>
          </a:xfrm>
          <a:prstGeom prst="rect">
            <a:avLst/>
          </a:prstGeom>
        </p:spPr>
      </p:pic>
      <p:sp>
        <p:nvSpPr>
          <p:cNvPr id="5" name="object 7">
            <a:extLst>
              <a:ext uri="{FF2B5EF4-FFF2-40B4-BE49-F238E27FC236}">
                <a16:creationId xmlns:a16="http://schemas.microsoft.com/office/drawing/2014/main" id="{80A5B68D-EEE0-275C-07B4-78DDDFC5A5EB}"/>
              </a:ext>
            </a:extLst>
          </p:cNvPr>
          <p:cNvSpPr txBox="1"/>
          <p:nvPr/>
        </p:nvSpPr>
        <p:spPr>
          <a:xfrm>
            <a:off x="377825" y="5479229"/>
            <a:ext cx="3877392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400"/>
              </a:spcBef>
            </a:pPr>
            <a:r>
              <a:rPr lang="en-GB" sz="2400" b="1">
                <a:solidFill>
                  <a:srgbClr val="231F20"/>
                </a:solidFill>
                <a:latin typeface="Lexend Deca"/>
                <a:cs typeface="Arial"/>
              </a:rPr>
              <a:t>Richard </a:t>
            </a:r>
            <a:r>
              <a:rPr lang="en-GB" sz="2400" b="1" spc="-10">
                <a:solidFill>
                  <a:srgbClr val="231F20"/>
                </a:solidFill>
                <a:latin typeface="Lexend Deca"/>
                <a:cs typeface="Arial"/>
              </a:rPr>
              <a:t>Ellis</a:t>
            </a:r>
            <a:endParaRPr lang="en-GB" sz="2400">
              <a:latin typeface="Lexend Deca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lang="en-GB" sz="2400">
                <a:solidFill>
                  <a:srgbClr val="231F20"/>
                </a:solidFill>
                <a:latin typeface="Lexend Deca"/>
                <a:cs typeface="Arial"/>
              </a:rPr>
              <a:t>Director of </a:t>
            </a:r>
            <a:r>
              <a:rPr lang="en-GB" sz="2400" spc="-10">
                <a:solidFill>
                  <a:srgbClr val="231F20"/>
                </a:solidFill>
                <a:latin typeface="Lexend Deca"/>
                <a:cs typeface="Arial"/>
              </a:rPr>
              <a:t>Sustainability</a:t>
            </a:r>
            <a:endParaRPr lang="en-GB" sz="2400">
              <a:latin typeface="Lexend Dec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9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7300" y="1009408"/>
            <a:ext cx="6851015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300" spc="-20">
                <a:latin typeface="Lexend Deca" pitchFamily="2" charset="0"/>
              </a:rPr>
              <a:t>Creating</a:t>
            </a:r>
            <a:r>
              <a:rPr sz="3300" spc="-135">
                <a:latin typeface="Lexend Deca" pitchFamily="2" charset="0"/>
              </a:rPr>
              <a:t> </a:t>
            </a:r>
            <a:r>
              <a:rPr sz="3300">
                <a:latin typeface="Lexend Deca" pitchFamily="2" charset="0"/>
              </a:rPr>
              <a:t>a</a:t>
            </a:r>
            <a:r>
              <a:rPr sz="3300" spc="-130">
                <a:latin typeface="Lexend Deca" pitchFamily="2" charset="0"/>
              </a:rPr>
              <a:t> </a:t>
            </a:r>
            <a:r>
              <a:rPr sz="3300" spc="-30">
                <a:latin typeface="Lexend Deca" pitchFamily="2" charset="0"/>
              </a:rPr>
              <a:t>sustainable</a:t>
            </a:r>
            <a:r>
              <a:rPr sz="3300" spc="-130">
                <a:latin typeface="Lexend Deca" pitchFamily="2" charset="0"/>
              </a:rPr>
              <a:t> </a:t>
            </a:r>
            <a:r>
              <a:rPr sz="3300" spc="-25">
                <a:latin typeface="Lexend Deca" pitchFamily="2" charset="0"/>
              </a:rPr>
              <a:t>Peabody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47300" y="1855627"/>
            <a:ext cx="5068919" cy="3643049"/>
          </a:xfrm>
          <a:prstGeom prst="rect">
            <a:avLst/>
          </a:prstGeom>
        </p:spPr>
        <p:txBody>
          <a:bodyPr vert="horz" wrap="square" lIns="0" tIns="381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Making sustainability part of our everyday business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Turning plans into action with our Sustainability Action Plan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Still committed to being net zero in our day-to-day business by 2030 and across all rented homes by 2050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Awarded Certified Sustainable Housing label for the third time by RITTERWALD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Our fourth ESG Report 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19</a:t>
            </a:fld>
            <a:endParaRPr spc="-25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D798BE-39C0-4F09-6B84-9253AB016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15" y="631372"/>
            <a:ext cx="3802302" cy="53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67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B6B-716F-8D21-5F77-4C5B9B96E7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825" y="1085851"/>
            <a:ext cx="5692775" cy="666750"/>
          </a:xfrm>
        </p:spPr>
        <p:txBody>
          <a:bodyPr/>
          <a:lstStyle/>
          <a:p>
            <a:r>
              <a:rPr lang="en-GB">
                <a:latin typeface="Lexend Deca" pitchFamily="2" charset="0"/>
              </a:rPr>
              <a:t>What we’ll be covering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44438D-503B-0C27-30B9-B06CC7668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58" y="1795193"/>
            <a:ext cx="4772025" cy="165735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601157A7-D8BF-3014-A6EA-97B4158B6A4E}"/>
              </a:ext>
            </a:extLst>
          </p:cNvPr>
          <p:cNvSpPr txBox="1"/>
          <p:nvPr/>
        </p:nvSpPr>
        <p:spPr>
          <a:xfrm>
            <a:off x="377825" y="5441501"/>
            <a:ext cx="3304332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algn="l">
              <a:spcBef>
                <a:spcPts val="400"/>
              </a:spcBef>
            </a:pPr>
            <a:r>
              <a:rPr lang="en-GB" sz="2400" b="1">
                <a:solidFill>
                  <a:schemeClr val="tx1"/>
                </a:solidFill>
                <a:latin typeface="Lexend Deca"/>
                <a:cs typeface="Arial"/>
              </a:rPr>
              <a:t>Ian </a:t>
            </a:r>
            <a:r>
              <a:rPr lang="en-GB" sz="2400" b="1" spc="-10">
                <a:solidFill>
                  <a:schemeClr val="tx1"/>
                </a:solidFill>
                <a:latin typeface="Lexend Deca"/>
                <a:cs typeface="Arial"/>
              </a:rPr>
              <a:t>McDermott</a:t>
            </a:r>
            <a:endParaRPr lang="en-GB" sz="2400">
              <a:solidFill>
                <a:schemeClr val="tx1"/>
              </a:solidFill>
              <a:latin typeface="Lexend Deca"/>
              <a:cs typeface="Arial"/>
            </a:endParaRPr>
          </a:p>
          <a:p>
            <a:pPr marL="12700" algn="l">
              <a:spcBef>
                <a:spcPts val="400"/>
              </a:spcBef>
            </a:pPr>
            <a:r>
              <a:rPr lang="en-GB" sz="2400">
                <a:solidFill>
                  <a:schemeClr val="tx1"/>
                </a:solidFill>
                <a:latin typeface="Lexend Deca"/>
                <a:cs typeface="Arial"/>
              </a:rPr>
              <a:t>Chief</a:t>
            </a:r>
            <a:r>
              <a:rPr lang="en-GB" sz="2400" spc="-20">
                <a:solidFill>
                  <a:schemeClr val="tx1"/>
                </a:solidFill>
                <a:latin typeface="Lexend Deca"/>
                <a:cs typeface="Arial"/>
              </a:rPr>
              <a:t> </a:t>
            </a:r>
            <a:r>
              <a:rPr lang="en-GB" sz="2400">
                <a:solidFill>
                  <a:schemeClr val="tx1"/>
                </a:solidFill>
                <a:latin typeface="Lexend Deca"/>
                <a:cs typeface="Arial"/>
              </a:rPr>
              <a:t>Executive</a:t>
            </a:r>
            <a:r>
              <a:rPr lang="en-GB" sz="2400" spc="-20">
                <a:solidFill>
                  <a:schemeClr val="tx1"/>
                </a:solidFill>
                <a:latin typeface="Lexend Deca"/>
                <a:cs typeface="Arial"/>
              </a:rPr>
              <a:t> </a:t>
            </a:r>
            <a:r>
              <a:rPr lang="en-GB" sz="2400" spc="-10">
                <a:solidFill>
                  <a:schemeClr val="tx1"/>
                </a:solidFill>
                <a:latin typeface="Lexend Deca"/>
                <a:cs typeface="Arial"/>
              </a:rPr>
              <a:t>(Host)</a:t>
            </a:r>
            <a:endParaRPr lang="en-GB" sz="2400">
              <a:solidFill>
                <a:schemeClr val="tx1"/>
              </a:solidFill>
              <a:latin typeface="Lexend Deca"/>
              <a:cs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848B57B-3140-0A44-FD5B-CCC49349DCDA}"/>
              </a:ext>
            </a:extLst>
          </p:cNvPr>
          <p:cNvSpPr txBox="1"/>
          <p:nvPr/>
        </p:nvSpPr>
        <p:spPr>
          <a:xfrm>
            <a:off x="7641042" y="3432296"/>
            <a:ext cx="4041404" cy="2667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kern="0"/>
            </a:defPPr>
          </a:lstStyle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New Peabody </a:t>
            </a:r>
            <a:endParaRPr lang="en-US">
              <a:solidFill>
                <a:schemeClr val="bg1"/>
              </a:solidFill>
            </a:endParaRP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2023-24 update</a:t>
            </a:r>
            <a:endParaRPr lang="en-US">
              <a:solidFill>
                <a:schemeClr val="bg1"/>
              </a:solidFill>
            </a:endParaRP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Our operating environment</a:t>
            </a: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Our financial performance</a:t>
            </a: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Sustainable finance</a:t>
            </a: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Our homes</a:t>
            </a: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Creating a sustainable Peabody</a:t>
            </a:r>
          </a:p>
          <a:p>
            <a:pPr>
              <a:spcBef>
                <a:spcPts val="400"/>
              </a:spcBef>
            </a:pPr>
            <a:r>
              <a:rPr lang="en-US" b="1">
                <a:solidFill>
                  <a:schemeClr val="bg1"/>
                </a:solidFill>
                <a:latin typeface="Lexend Deca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82977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lang="en-GB" sz="3300" spc="-20">
                <a:latin typeface="Lexend Deca" pitchFamily="2" charset="0"/>
              </a:rPr>
              <a:t>Green spaces and the </a:t>
            </a:r>
            <a:br>
              <a:rPr lang="en-GB" sz="3300" spc="-20">
                <a:latin typeface="Lexend Deca" pitchFamily="2" charset="0"/>
              </a:rPr>
            </a:br>
            <a:r>
              <a:rPr lang="en-GB" sz="3300" spc="-20">
                <a:latin typeface="Lexend Deca" pitchFamily="2" charset="0"/>
              </a:rPr>
              <a:t>future</a:t>
            </a:r>
            <a:endParaRPr sz="3300" spc="-40">
              <a:latin typeface="Lexend Deca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3318" y="2257748"/>
            <a:ext cx="5559431" cy="343972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7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Improving green spaces to make us more resilient to climate change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7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Committed to the government’s 10% biodiversity net gain for all new building projects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7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Whole-life carbon assessments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7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Energy management system to improve efficiency and reduce waste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7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Preparing for the future: Mapping our green and blue spaces. New Homes Sustainability Framework. Climate change designated as a key risk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20</a:t>
            </a:fld>
            <a:endParaRPr spc="-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9A3B77-697C-2B2E-4C85-E68355AE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440" y="1404937"/>
            <a:ext cx="47625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B6E8B-FAF9-6E49-9466-6F54E744055B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80A5B68D-EEE0-275C-07B4-78DDDFC5A5EB}"/>
              </a:ext>
            </a:extLst>
          </p:cNvPr>
          <p:cNvSpPr txBox="1"/>
          <p:nvPr/>
        </p:nvSpPr>
        <p:spPr>
          <a:xfrm>
            <a:off x="377825" y="5479229"/>
            <a:ext cx="3877392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400"/>
              </a:spcBef>
            </a:pPr>
            <a:r>
              <a:rPr lang="en-GB" sz="2400" b="1">
                <a:solidFill>
                  <a:srgbClr val="231F20"/>
                </a:solidFill>
                <a:latin typeface="Lexend Deca"/>
                <a:cs typeface="Arial"/>
              </a:rPr>
              <a:t>Tariq Kazi</a:t>
            </a:r>
            <a:endParaRPr lang="en-GB" sz="2400">
              <a:latin typeface="Lexend Deca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lang="en-GB" sz="2400">
                <a:solidFill>
                  <a:srgbClr val="231F20"/>
                </a:solidFill>
                <a:latin typeface="Lexend Deca"/>
                <a:cs typeface="Arial"/>
              </a:rPr>
              <a:t>Group Treasurer</a:t>
            </a:r>
            <a:endParaRPr lang="en-GB" sz="2400">
              <a:latin typeface="Lexend Dec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28D5C9-CE27-E00B-CB5E-D4D8B8F73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01" y="1498196"/>
            <a:ext cx="3527196" cy="17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19F0-458F-B306-37C4-1A4B5ED97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 for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7EAA3F-5BA2-6C27-B718-6F45BF6EA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615" y="2183382"/>
            <a:ext cx="5343525" cy="165735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152A33-41EC-0C91-9BEF-B068590D7CBB}"/>
              </a:ext>
            </a:extLst>
          </p:cNvPr>
          <p:cNvSpPr txBox="1">
            <a:spLocks/>
          </p:cNvSpPr>
          <p:nvPr/>
        </p:nvSpPr>
        <p:spPr>
          <a:xfrm>
            <a:off x="11683106" y="6341291"/>
            <a:ext cx="200025" cy="139064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/>
              <a:t>Disclaimer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23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347300" y="1890167"/>
            <a:ext cx="4168775" cy="3087768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160655">
              <a:lnSpc>
                <a:spcPct val="104200"/>
              </a:lnSpc>
              <a:spcBef>
                <a:spcPts val="60"/>
              </a:spcBef>
            </a:pP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4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contained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investor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including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slides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speeches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Peabody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Group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(Peabody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being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Peabody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Trust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subsidiaries),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questions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answers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thereto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related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verbal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written</a:t>
            </a:r>
            <a:r>
              <a:rPr lang="en-GB" sz="800" spc="-10"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communications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thereof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prepared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assist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interested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parties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making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evaluation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Peabody.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believed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all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material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accurate,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although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independently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verified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does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purport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all-inclusive.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contents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strictly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confidential,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intended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recipient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purposes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reproduced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form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further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distributed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published,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whole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part,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purpose.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Failure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comply</a:t>
            </a:r>
            <a:r>
              <a:rPr lang="en-GB" sz="800" spc="-10"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GB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restriction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constitute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violation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securities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laws.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reading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agree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bound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following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limitations.</a:t>
            </a:r>
            <a:endParaRPr lang="en-GB"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GB" sz="850">
              <a:latin typeface="Arial"/>
              <a:cs typeface="Arial"/>
            </a:endParaRPr>
          </a:p>
          <a:p>
            <a:pPr marL="12700" marR="14604">
              <a:lnSpc>
                <a:spcPct val="104200"/>
              </a:lnSpc>
            </a:pP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Neither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Peabody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(nor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constituent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part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thereof)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nor</a:t>
            </a:r>
            <a:r>
              <a:rPr lang="en-GB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representative</a:t>
            </a:r>
            <a:r>
              <a:rPr lang="en-GB" sz="800" spc="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directors,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officers,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managers,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agents, employees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advisers 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their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respective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affiliates,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makes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representations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 warranty (express or implied) or accepts any responsibility as to or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relation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accuracy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completeness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(and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authorised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behalf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them)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(save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case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fraud)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liability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inaccuracy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therein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omission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therefrom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hereby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expressly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disclaimed,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particular,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if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reasons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commercial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confidentiality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certain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matters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relevance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prospective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purchaser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included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Presentation.</a:t>
            </a:r>
            <a:endParaRPr lang="en-GB" sz="800">
              <a:latin typeface="Arial"/>
              <a:cs typeface="Arial"/>
            </a:endParaRPr>
          </a:p>
          <a:p>
            <a:pPr marL="12700" marR="160655">
              <a:lnSpc>
                <a:spcPct val="104200"/>
              </a:lnSpc>
              <a:spcBef>
                <a:spcPts val="60"/>
              </a:spcBef>
            </a:pPr>
            <a:endParaRPr sz="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3749" y="1890167"/>
            <a:ext cx="4204970" cy="3587136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165">
              <a:lnSpc>
                <a:spcPct val="104200"/>
              </a:lnSpc>
              <a:spcBef>
                <a:spcPts val="60"/>
              </a:spcBef>
            </a:pP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representation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 warranty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 given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 to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 achievement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 reasonableness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projections,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estimates,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prospects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returns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contained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other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information.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Neither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Peabody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connected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Peabody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shall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liable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(whether in negligence or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otherwise) for any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direct, indirect or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consequential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loss or</a:t>
            </a:r>
            <a:r>
              <a:rPr lang="en-GB" sz="800" spc="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damage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suffered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result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relying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statement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omission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information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liability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expressly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disclaimed.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include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certain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statements,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estimates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projections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prepared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provided</a:t>
            </a:r>
            <a:r>
              <a:rPr lang="en-GB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Peabody’s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anticipated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future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performance</a:t>
            </a:r>
            <a:endParaRPr lang="en-GB" sz="8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</a:pP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Peabody.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Such statements, estimates and projections reflect various assumptions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by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Peabody’s</a:t>
            </a:r>
            <a:r>
              <a:rPr lang="en-GB" sz="800" spc="-3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concerning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anticipated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results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included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solely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illustrative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purposes.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representations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accuracy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statements,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estimates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projections 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respect 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 materials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herein.</a:t>
            </a:r>
            <a:r>
              <a:rPr lang="en-GB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Actual results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may 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vary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projected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results</a:t>
            </a:r>
            <a:r>
              <a:rPr lang="en-GB" sz="800" spc="-2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contained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herein.</a:t>
            </a:r>
            <a:endParaRPr lang="en-GB"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GB" sz="850">
              <a:latin typeface="Arial"/>
              <a:cs typeface="Arial"/>
            </a:endParaRPr>
          </a:p>
          <a:p>
            <a:pPr marL="12700" marR="38100">
              <a:lnSpc>
                <a:spcPct val="104200"/>
              </a:lnSpc>
            </a:pP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Any Notes issued by Peabody Group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been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will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registered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under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Securities</a:t>
            </a:r>
            <a:r>
              <a:rPr lang="en-GB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1933,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amended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Securities</a:t>
            </a:r>
            <a:r>
              <a:rPr lang="en-GB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Act),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laws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other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jurisdiction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United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States,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offered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sold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United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States,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account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benefit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U.S.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terms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defined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Regulation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under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Securities</a:t>
            </a:r>
            <a:r>
              <a:rPr lang="en-GB" sz="800" spc="-5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Act),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absent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registration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exemption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from,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transaction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subject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to,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registration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requirements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Securities</a:t>
            </a:r>
            <a:r>
              <a:rPr lang="en-GB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applicable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state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laws.</a:t>
            </a:r>
            <a:r>
              <a:rPr lang="en-GB" sz="800" spc="-3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made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directed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only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(a)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“investment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professionals”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defined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Article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19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Financial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Services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Markets</a:t>
            </a:r>
            <a:r>
              <a:rPr lang="en-GB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2000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(Financial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Promotion)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2005,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amended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Order)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(b)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net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worth</a:t>
            </a:r>
            <a:r>
              <a:rPr lang="en-GB" sz="800" spc="-1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entities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falling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within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article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49(2)(a)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(d)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5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Order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(all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such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together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being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referred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relevant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persons).</a:t>
            </a:r>
            <a:r>
              <a:rPr lang="en-GB" sz="800" spc="-5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relevant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should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not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its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contents.</a:t>
            </a:r>
            <a:r>
              <a:rPr lang="en-GB" sz="800" spc="-4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25">
                <a:solidFill>
                  <a:srgbClr val="231F20"/>
                </a:solidFill>
                <a:latin typeface="Arial"/>
                <a:cs typeface="Arial"/>
              </a:rPr>
              <a:t>Any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 investment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investment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activity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which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Presentation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relates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lang="en-GB" sz="800" spc="-5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GB" sz="800" spc="-10">
                <a:solidFill>
                  <a:srgbClr val="231F20"/>
                </a:solidFill>
                <a:latin typeface="Arial"/>
                <a:cs typeface="Arial"/>
              </a:rPr>
              <a:t>available </a:t>
            </a:r>
            <a:r>
              <a:rPr lang="en-GB" sz="800"/>
              <a:t>only to and will only be engaged in with such relevant persons.</a:t>
            </a:r>
            <a:endParaRPr lang="en-GB"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E763-71EA-4E17-6D4E-065A640694AF}"/>
              </a:ext>
            </a:extLst>
          </p:cNvPr>
          <p:cNvSpPr txBox="1">
            <a:spLocks/>
          </p:cNvSpPr>
          <p:nvPr/>
        </p:nvSpPr>
        <p:spPr>
          <a:xfrm>
            <a:off x="2473774" y="238504"/>
            <a:ext cx="7076697" cy="58990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Lexend Deca"/>
              </a:rPr>
              <a:t>Peabody executive team</a:t>
            </a:r>
            <a:endParaRPr lang="en-GB" sz="3200">
              <a:latin typeface="Lexend Deca" pitchFamily="2" charset="0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2A566321-6310-CF69-3B1E-602B664EAF0C}"/>
              </a:ext>
            </a:extLst>
          </p:cNvPr>
          <p:cNvSpPr txBox="1"/>
          <p:nvPr/>
        </p:nvSpPr>
        <p:spPr>
          <a:xfrm>
            <a:off x="274738" y="3092670"/>
            <a:ext cx="1942207" cy="39754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200" b="1">
                <a:solidFill>
                  <a:srgbClr val="231F20"/>
                </a:solidFill>
                <a:latin typeface="Lexend Deca"/>
                <a:cs typeface="Arial"/>
              </a:rPr>
              <a:t>Ian </a:t>
            </a:r>
            <a:r>
              <a:rPr sz="1200" b="1" spc="-10">
                <a:solidFill>
                  <a:srgbClr val="231F20"/>
                </a:solidFill>
                <a:latin typeface="Lexend Deca"/>
                <a:cs typeface="Arial"/>
              </a:rPr>
              <a:t>McDermott</a:t>
            </a:r>
            <a:endParaRPr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sz="1200">
                <a:solidFill>
                  <a:srgbClr val="231F20"/>
                </a:solidFill>
                <a:latin typeface="Lexend Deca"/>
                <a:cs typeface="Arial"/>
              </a:rPr>
              <a:t>Chief</a:t>
            </a:r>
            <a:r>
              <a:rPr sz="12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sz="1200">
                <a:solidFill>
                  <a:srgbClr val="231F20"/>
                </a:solidFill>
                <a:latin typeface="Lexend Deca"/>
                <a:cs typeface="Arial"/>
              </a:rPr>
              <a:t>Executive</a:t>
            </a:r>
            <a:r>
              <a:rPr lang="en-US" sz="1200">
                <a:solidFill>
                  <a:srgbClr val="231F20"/>
                </a:solidFill>
                <a:latin typeface="Lexend Deca"/>
                <a:cs typeface="Arial"/>
              </a:rPr>
              <a:t> Officer</a:t>
            </a:r>
            <a:endParaRPr lang="en-GB" sz="1200" spc="-20">
              <a:solidFill>
                <a:srgbClr val="231F20"/>
              </a:solidFill>
              <a:latin typeface="Lexend Deca"/>
              <a:cs typeface="Arial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BEC0A49-34D3-29A1-E9A0-87E21FA8BDAA}"/>
              </a:ext>
            </a:extLst>
          </p:cNvPr>
          <p:cNvSpPr txBox="1"/>
          <p:nvPr/>
        </p:nvSpPr>
        <p:spPr>
          <a:xfrm>
            <a:off x="345772" y="5725621"/>
            <a:ext cx="2132290" cy="5899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200" b="1">
                <a:solidFill>
                  <a:srgbClr val="231F20"/>
                </a:solidFill>
                <a:latin typeface="Lexend Deca"/>
                <a:cs typeface="Arial"/>
              </a:rPr>
              <a:t>Elly</a:t>
            </a:r>
            <a:r>
              <a:rPr sz="1200" b="1" spc="-2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sz="1200" b="1" spc="-10">
                <a:solidFill>
                  <a:srgbClr val="231F20"/>
                </a:solidFill>
                <a:latin typeface="Lexend Deca"/>
                <a:cs typeface="Arial"/>
              </a:rPr>
              <a:t>Hoult</a:t>
            </a:r>
            <a:endParaRPr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200">
                <a:solidFill>
                  <a:srgbClr val="231F20"/>
                </a:solidFill>
                <a:latin typeface="Lexend Deca"/>
                <a:cs typeface="Arial"/>
              </a:rPr>
              <a:t>Deputy Chief Executive &amp; </a:t>
            </a:r>
            <a:r>
              <a:rPr sz="1200">
                <a:solidFill>
                  <a:srgbClr val="231F20"/>
                </a:solidFill>
                <a:latin typeface="Lexend Deca"/>
                <a:cs typeface="Arial"/>
              </a:rPr>
              <a:t>Chief</a:t>
            </a:r>
            <a:r>
              <a:rPr sz="12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sz="1200">
                <a:solidFill>
                  <a:srgbClr val="231F20"/>
                </a:solidFill>
                <a:latin typeface="Lexend Deca"/>
                <a:cs typeface="Arial"/>
              </a:rPr>
              <a:t>Operating</a:t>
            </a:r>
            <a:r>
              <a:rPr sz="12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sz="1200" spc="-10">
                <a:solidFill>
                  <a:srgbClr val="231F20"/>
                </a:solidFill>
                <a:latin typeface="Lexend Deca"/>
                <a:cs typeface="Arial"/>
              </a:rPr>
              <a:t>Officer</a:t>
            </a:r>
            <a:endParaRPr sz="1200">
              <a:latin typeface="Lexend Deca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561C0BCA-7ACF-96D5-14A3-55A751A430E8}"/>
              </a:ext>
            </a:extLst>
          </p:cNvPr>
          <p:cNvSpPr txBox="1"/>
          <p:nvPr/>
        </p:nvSpPr>
        <p:spPr>
          <a:xfrm>
            <a:off x="2826978" y="3092669"/>
            <a:ext cx="2086662" cy="39754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200" b="1">
                <a:solidFill>
                  <a:srgbClr val="231F20"/>
                </a:solidFill>
                <a:latin typeface="Lexend Deca"/>
                <a:cs typeface="Arial"/>
              </a:rPr>
              <a:t>Phil Day</a:t>
            </a:r>
            <a:endParaRPr lang="en-GB"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200">
                <a:solidFill>
                  <a:srgbClr val="231F20"/>
                </a:solidFill>
                <a:latin typeface="Lexend Deca"/>
                <a:cs typeface="Arial"/>
              </a:rPr>
              <a:t>Chief</a:t>
            </a:r>
            <a:r>
              <a:rPr lang="en-GB" sz="12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200">
                <a:solidFill>
                  <a:srgbClr val="231F20"/>
                </a:solidFill>
                <a:latin typeface="Lexend Deca"/>
                <a:cs typeface="Arial"/>
              </a:rPr>
              <a:t>Financial</a:t>
            </a:r>
            <a:r>
              <a:rPr lang="en-GB" sz="12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200" spc="-10">
                <a:solidFill>
                  <a:srgbClr val="231F20"/>
                </a:solidFill>
                <a:latin typeface="Lexend Deca"/>
                <a:cs typeface="Arial"/>
              </a:rPr>
              <a:t>Officer</a:t>
            </a:r>
            <a:endParaRPr lang="en-GB" sz="1200">
              <a:latin typeface="Lexend Deca"/>
              <a:cs typeface="Arial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22ECC5E-1D8B-0917-E533-9D5602B54235}"/>
              </a:ext>
            </a:extLst>
          </p:cNvPr>
          <p:cNvSpPr txBox="1"/>
          <p:nvPr/>
        </p:nvSpPr>
        <p:spPr>
          <a:xfrm>
            <a:off x="5256658" y="5720532"/>
            <a:ext cx="2106783" cy="39010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US" sz="1200" b="1">
                <a:solidFill>
                  <a:srgbClr val="231F20"/>
                </a:solidFill>
                <a:latin typeface="Lexend Deca"/>
                <a:cs typeface="Arial"/>
              </a:rPr>
              <a:t>Philip Jenkins</a:t>
            </a:r>
            <a:endParaRPr lang="en-US" sz="1200" b="1" spc="-10">
              <a:solidFill>
                <a:srgbClr val="231F20"/>
              </a:solidFill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US" sz="1200">
                <a:solidFill>
                  <a:srgbClr val="231F20"/>
                </a:solidFill>
                <a:latin typeface="Lexend Deca"/>
                <a:cs typeface="Arial"/>
              </a:rPr>
              <a:t>Executive Director, Development</a:t>
            </a:r>
            <a:endParaRPr sz="1200" spc="-10">
              <a:solidFill>
                <a:srgbClr val="231F20"/>
              </a:solidFill>
              <a:latin typeface="Lexend Deca"/>
              <a:cs typeface="Arial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BD05D408-18B5-277B-45C9-5881076C8F1E}"/>
              </a:ext>
            </a:extLst>
          </p:cNvPr>
          <p:cNvSpPr/>
          <p:nvPr/>
        </p:nvSpPr>
        <p:spPr>
          <a:xfrm>
            <a:off x="2409038" y="1086129"/>
            <a:ext cx="173538" cy="1845814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0B6AF63B-00A9-D1E2-0B13-F2FA7B5A03C4}"/>
              </a:ext>
            </a:extLst>
          </p:cNvPr>
          <p:cNvSpPr txBox="1"/>
          <p:nvPr/>
        </p:nvSpPr>
        <p:spPr>
          <a:xfrm>
            <a:off x="2880189" y="5725362"/>
            <a:ext cx="2004513" cy="5899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200" b="1">
                <a:solidFill>
                  <a:srgbClr val="231F20"/>
                </a:solidFill>
                <a:latin typeface="Lexend Deca"/>
                <a:cs typeface="Arial"/>
              </a:rPr>
              <a:t>Peter Evans</a:t>
            </a:r>
            <a:endParaRPr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200">
                <a:solidFill>
                  <a:srgbClr val="231F20"/>
                </a:solidFill>
                <a:latin typeface="Lexend Deca"/>
                <a:cs typeface="Arial"/>
              </a:rPr>
              <a:t>Executive Director, Property Services &amp; Assets</a:t>
            </a:r>
            <a:endParaRPr sz="1200">
              <a:latin typeface="Lexend Deca"/>
              <a:cs typeface="Arial"/>
            </a:endParaRP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74FDEB4-A143-BD20-D08A-B2C4C8661D8F}"/>
              </a:ext>
            </a:extLst>
          </p:cNvPr>
          <p:cNvSpPr/>
          <p:nvPr/>
        </p:nvSpPr>
        <p:spPr>
          <a:xfrm>
            <a:off x="4880472" y="1076738"/>
            <a:ext cx="15896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E98FBCD7-99C6-CD2F-4124-05FBF1B181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816531" y="649183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pic>
        <p:nvPicPr>
          <p:cNvPr id="25" name="object 12">
            <a:extLst>
              <a:ext uri="{FF2B5EF4-FFF2-40B4-BE49-F238E27FC236}">
                <a16:creationId xmlns:a16="http://schemas.microsoft.com/office/drawing/2014/main" id="{14390C11-557F-8AC2-FB78-9F536BCE97DB}"/>
              </a:ext>
            </a:extLst>
          </p:cNvPr>
          <p:cNvPicPr/>
          <p:nvPr/>
        </p:nvPicPr>
        <p:blipFill>
          <a:blip r:embed="rId3" cstate="print"/>
          <a:srcRect t="-595" r="30138" b="594"/>
          <a:stretch/>
        </p:blipFill>
        <p:spPr>
          <a:xfrm>
            <a:off x="352230" y="3834136"/>
            <a:ext cx="2053737" cy="1747439"/>
          </a:xfrm>
          <a:prstGeom prst="rect">
            <a:avLst/>
          </a:prstGeom>
        </p:spPr>
      </p:pic>
      <p:sp>
        <p:nvSpPr>
          <p:cNvPr id="26" name="object 13">
            <a:extLst>
              <a:ext uri="{FF2B5EF4-FFF2-40B4-BE49-F238E27FC236}">
                <a16:creationId xmlns:a16="http://schemas.microsoft.com/office/drawing/2014/main" id="{414E2720-E2FF-C6BA-2A00-92FE4D471310}"/>
              </a:ext>
            </a:extLst>
          </p:cNvPr>
          <p:cNvSpPr/>
          <p:nvPr/>
        </p:nvSpPr>
        <p:spPr>
          <a:xfrm>
            <a:off x="2418187" y="3831248"/>
            <a:ext cx="153515" cy="1747973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A person in a suit&#10;&#10;Description automatically generated">
            <a:extLst>
              <a:ext uri="{FF2B5EF4-FFF2-40B4-BE49-F238E27FC236}">
                <a16:creationId xmlns:a16="http://schemas.microsoft.com/office/drawing/2014/main" id="{577F7F72-F15B-F500-2E91-1F55EE7A25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80" t="4947" r="33658" b="50335"/>
          <a:stretch/>
        </p:blipFill>
        <p:spPr>
          <a:xfrm>
            <a:off x="273042" y="1092272"/>
            <a:ext cx="2137721" cy="1840042"/>
          </a:xfrm>
          <a:prstGeom prst="rect">
            <a:avLst/>
          </a:prstGeom>
        </p:spPr>
      </p:pic>
      <p:pic>
        <p:nvPicPr>
          <p:cNvPr id="17" name="Picture 16" descr="A person in a suit&#10;&#10;Description automatically generated">
            <a:extLst>
              <a:ext uri="{FF2B5EF4-FFF2-40B4-BE49-F238E27FC236}">
                <a16:creationId xmlns:a16="http://schemas.microsoft.com/office/drawing/2014/main" id="{D1D01201-7F62-49DC-5829-291F9BCBEB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129" t="2211" r="27586" b="42298"/>
          <a:stretch/>
        </p:blipFill>
        <p:spPr>
          <a:xfrm>
            <a:off x="2882666" y="3813215"/>
            <a:ext cx="1989975" cy="1762941"/>
          </a:xfrm>
          <a:prstGeom prst="rect">
            <a:avLst/>
          </a:prstGeom>
        </p:spPr>
      </p:pic>
      <p:pic>
        <p:nvPicPr>
          <p:cNvPr id="18" name="Picture 17" descr="A person in a suit&#10;&#10;Description automatically generated">
            <a:extLst>
              <a:ext uri="{FF2B5EF4-FFF2-40B4-BE49-F238E27FC236}">
                <a16:creationId xmlns:a16="http://schemas.microsoft.com/office/drawing/2014/main" id="{52043EC2-A00C-5216-5917-B22483F276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715" t="8313" r="21472" b="56121"/>
          <a:stretch/>
        </p:blipFill>
        <p:spPr>
          <a:xfrm>
            <a:off x="2804142" y="1094673"/>
            <a:ext cx="2080303" cy="1821027"/>
          </a:xfrm>
          <a:prstGeom prst="rect">
            <a:avLst/>
          </a:prstGeom>
        </p:spPr>
      </p:pic>
      <p:sp>
        <p:nvSpPr>
          <p:cNvPr id="21" name="object 20">
            <a:extLst>
              <a:ext uri="{FF2B5EF4-FFF2-40B4-BE49-F238E27FC236}">
                <a16:creationId xmlns:a16="http://schemas.microsoft.com/office/drawing/2014/main" id="{7C783317-CB72-2B3C-3D25-7720595214AB}"/>
              </a:ext>
            </a:extLst>
          </p:cNvPr>
          <p:cNvSpPr/>
          <p:nvPr/>
        </p:nvSpPr>
        <p:spPr>
          <a:xfrm>
            <a:off x="9536421" y="1057365"/>
            <a:ext cx="15896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Picture 26" descr="A person smiling at camera&#10;&#10;Description automatically generated">
            <a:extLst>
              <a:ext uri="{FF2B5EF4-FFF2-40B4-BE49-F238E27FC236}">
                <a16:creationId xmlns:a16="http://schemas.microsoft.com/office/drawing/2014/main" id="{FF366DC4-4AF5-B341-B722-2735EE066D0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995" t="3358" r="27147" b="42546"/>
          <a:stretch/>
        </p:blipFill>
        <p:spPr>
          <a:xfrm>
            <a:off x="7600727" y="1069029"/>
            <a:ext cx="1934094" cy="1834624"/>
          </a:xfrm>
          <a:prstGeom prst="rect">
            <a:avLst/>
          </a:prstGeom>
        </p:spPr>
      </p:pic>
      <p:sp>
        <p:nvSpPr>
          <p:cNvPr id="28" name="object 6">
            <a:extLst>
              <a:ext uri="{FF2B5EF4-FFF2-40B4-BE49-F238E27FC236}">
                <a16:creationId xmlns:a16="http://schemas.microsoft.com/office/drawing/2014/main" id="{082E2D91-E3E5-0135-6716-1CA25D7F3925}"/>
              </a:ext>
            </a:extLst>
          </p:cNvPr>
          <p:cNvSpPr txBox="1"/>
          <p:nvPr/>
        </p:nvSpPr>
        <p:spPr>
          <a:xfrm>
            <a:off x="5306706" y="3086211"/>
            <a:ext cx="2086662" cy="7822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200" b="1">
                <a:solidFill>
                  <a:srgbClr val="231F20"/>
                </a:solidFill>
                <a:latin typeface="Lexend Deca"/>
                <a:cs typeface="Arial"/>
              </a:rPr>
              <a:t>Stephen Burns</a:t>
            </a:r>
            <a:endParaRPr lang="en-GB"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200">
                <a:solidFill>
                  <a:srgbClr val="231F20"/>
                </a:solidFill>
              </a:rPr>
              <a:t>Executive Director, Care, Supported Housing and Inclusion</a:t>
            </a:r>
            <a:endParaRPr lang="en-GB" sz="1200">
              <a:latin typeface="Lexend Deca"/>
              <a:cs typeface="Arial"/>
            </a:endParaRPr>
          </a:p>
        </p:txBody>
      </p:sp>
      <p:sp>
        <p:nvSpPr>
          <p:cNvPr id="29" name="object 20">
            <a:extLst>
              <a:ext uri="{FF2B5EF4-FFF2-40B4-BE49-F238E27FC236}">
                <a16:creationId xmlns:a16="http://schemas.microsoft.com/office/drawing/2014/main" id="{85DADDDD-16F1-D8BA-CEF6-385482754969}"/>
              </a:ext>
            </a:extLst>
          </p:cNvPr>
          <p:cNvSpPr/>
          <p:nvPr/>
        </p:nvSpPr>
        <p:spPr>
          <a:xfrm>
            <a:off x="7205217" y="1076738"/>
            <a:ext cx="15896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8D3633C4-6BEE-387A-6468-AB592AC36993}"/>
              </a:ext>
            </a:extLst>
          </p:cNvPr>
          <p:cNvSpPr txBox="1"/>
          <p:nvPr/>
        </p:nvSpPr>
        <p:spPr>
          <a:xfrm>
            <a:off x="7599163" y="3092668"/>
            <a:ext cx="2086662" cy="5899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200" b="1">
                <a:solidFill>
                  <a:srgbClr val="231F20"/>
                </a:solidFill>
                <a:latin typeface="Lexend Deca"/>
                <a:cs typeface="Arial"/>
              </a:rPr>
              <a:t>Sarah Cameron</a:t>
            </a:r>
            <a:endParaRPr lang="en-GB" sz="12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200" spc="-10">
                <a:solidFill>
                  <a:srgbClr val="231F20"/>
                </a:solidFill>
              </a:rPr>
              <a:t>General Counsel &amp; Company Secretary</a:t>
            </a:r>
            <a:endParaRPr lang="en-GB" sz="1200"/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7306F3C0-87EC-3DDD-306B-1F81F18823F5}"/>
              </a:ext>
            </a:extLst>
          </p:cNvPr>
          <p:cNvSpPr/>
          <p:nvPr/>
        </p:nvSpPr>
        <p:spPr>
          <a:xfrm>
            <a:off x="4833339" y="3831247"/>
            <a:ext cx="153515" cy="1747973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19BE0C85-EE07-E874-A6E8-78F74F70DC85}"/>
              </a:ext>
            </a:extLst>
          </p:cNvPr>
          <p:cNvSpPr/>
          <p:nvPr/>
        </p:nvSpPr>
        <p:spPr>
          <a:xfrm>
            <a:off x="7209745" y="3837704"/>
            <a:ext cx="153515" cy="1747973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8CC2D703-F5EC-1623-DBF0-075914172874}"/>
              </a:ext>
            </a:extLst>
          </p:cNvPr>
          <p:cNvSpPr/>
          <p:nvPr/>
        </p:nvSpPr>
        <p:spPr>
          <a:xfrm>
            <a:off x="9540947" y="3824788"/>
            <a:ext cx="153515" cy="1747973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7">
            <a:extLst>
              <a:ext uri="{FF2B5EF4-FFF2-40B4-BE49-F238E27FC236}">
                <a16:creationId xmlns:a16="http://schemas.microsoft.com/office/drawing/2014/main" id="{84959384-586A-5C43-EED3-0BAD8A4CA70D}"/>
              </a:ext>
            </a:extLst>
          </p:cNvPr>
          <p:cNvSpPr txBox="1"/>
          <p:nvPr/>
        </p:nvSpPr>
        <p:spPr>
          <a:xfrm>
            <a:off x="7600776" y="5720531"/>
            <a:ext cx="2106783" cy="58246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US" sz="1200" b="1">
                <a:solidFill>
                  <a:srgbClr val="231F20"/>
                </a:solidFill>
                <a:latin typeface="Lexend Deca"/>
                <a:cs typeface="Arial"/>
              </a:rPr>
              <a:t>John Lewis</a:t>
            </a:r>
            <a:endParaRPr lang="en-US" sz="1200" b="1" spc="-10">
              <a:solidFill>
                <a:srgbClr val="231F20"/>
              </a:solidFill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US" sz="1200">
                <a:solidFill>
                  <a:srgbClr val="231F20"/>
                </a:solidFill>
                <a:latin typeface="Lexend Deca"/>
                <a:cs typeface="Arial"/>
              </a:rPr>
              <a:t>Executive Director, Sustainable Places</a:t>
            </a:r>
            <a:endParaRPr sz="1200" spc="-10">
              <a:solidFill>
                <a:srgbClr val="231F20"/>
              </a:solidFill>
              <a:latin typeface="Lexend Deca"/>
              <a:cs typeface="Arial"/>
            </a:endParaRPr>
          </a:p>
        </p:txBody>
      </p:sp>
      <p:sp>
        <p:nvSpPr>
          <p:cNvPr id="41" name="object 13">
            <a:extLst>
              <a:ext uri="{FF2B5EF4-FFF2-40B4-BE49-F238E27FC236}">
                <a16:creationId xmlns:a16="http://schemas.microsoft.com/office/drawing/2014/main" id="{57740C36-672E-122C-7EC5-0953F6158D92}"/>
              </a:ext>
            </a:extLst>
          </p:cNvPr>
          <p:cNvSpPr/>
          <p:nvPr/>
        </p:nvSpPr>
        <p:spPr>
          <a:xfrm>
            <a:off x="11872150" y="3831245"/>
            <a:ext cx="153515" cy="1747973"/>
          </a:xfrm>
          <a:custGeom>
            <a:avLst/>
            <a:gdLst/>
            <a:ahLst/>
            <a:cxnLst/>
            <a:rect l="l" t="t" r="r" b="b"/>
            <a:pathLst>
              <a:path w="144144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7">
            <a:extLst>
              <a:ext uri="{FF2B5EF4-FFF2-40B4-BE49-F238E27FC236}">
                <a16:creationId xmlns:a16="http://schemas.microsoft.com/office/drawing/2014/main" id="{93788E9D-8288-D3B6-393F-F3CB470EB3CD}"/>
              </a:ext>
            </a:extLst>
          </p:cNvPr>
          <p:cNvSpPr txBox="1"/>
          <p:nvPr/>
        </p:nvSpPr>
        <p:spPr>
          <a:xfrm>
            <a:off x="9925522" y="5720531"/>
            <a:ext cx="2106782" cy="5899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US" sz="1200" b="1">
                <a:solidFill>
                  <a:srgbClr val="231F20"/>
                </a:solidFill>
                <a:latin typeface="Lexend Deca"/>
                <a:cs typeface="Arial"/>
              </a:rPr>
              <a:t>David Lavarack</a:t>
            </a:r>
            <a:endParaRPr lang="en-US" sz="1200" b="1" spc="-10">
              <a:solidFill>
                <a:srgbClr val="231F20"/>
              </a:solidFill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US" sz="1200">
                <a:solidFill>
                  <a:srgbClr val="231F20"/>
                </a:solidFill>
                <a:latin typeface="Lexend Deca"/>
                <a:cs typeface="Arial"/>
              </a:rPr>
              <a:t>Executive Director, Group Support Services</a:t>
            </a:r>
          </a:p>
        </p:txBody>
      </p:sp>
      <p:pic>
        <p:nvPicPr>
          <p:cNvPr id="43" name="Picture 42" descr="A person in a suit&#10;&#10;Description automatically generated">
            <a:extLst>
              <a:ext uri="{FF2B5EF4-FFF2-40B4-BE49-F238E27FC236}">
                <a16:creationId xmlns:a16="http://schemas.microsoft.com/office/drawing/2014/main" id="{1E95009B-995D-A80C-431E-62E32AC37B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253" t="8249" r="4679" b="-300"/>
          <a:stretch/>
        </p:blipFill>
        <p:spPr>
          <a:xfrm>
            <a:off x="5213314" y="3809883"/>
            <a:ext cx="1991944" cy="1772600"/>
          </a:xfrm>
          <a:prstGeom prst="rect">
            <a:avLst/>
          </a:prstGeom>
        </p:spPr>
      </p:pic>
      <p:pic>
        <p:nvPicPr>
          <p:cNvPr id="45" name="Picture 4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79FCA853-9827-D8DF-2F1E-01EAF3330E8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059" t="9217" r="5574" b="5653"/>
          <a:stretch/>
        </p:blipFill>
        <p:spPr>
          <a:xfrm>
            <a:off x="9925407" y="3833201"/>
            <a:ext cx="1930577" cy="1765762"/>
          </a:xfrm>
          <a:prstGeom prst="rect">
            <a:avLst/>
          </a:prstGeom>
        </p:spPr>
      </p:pic>
      <p:pic>
        <p:nvPicPr>
          <p:cNvPr id="46" name="Picture 4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D28407FD-E286-5B78-443F-812C4E12C8C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293" t="5628" r="15770" b="21629"/>
          <a:stretch/>
        </p:blipFill>
        <p:spPr>
          <a:xfrm>
            <a:off x="7602836" y="3835589"/>
            <a:ext cx="1926362" cy="1762479"/>
          </a:xfrm>
          <a:prstGeom prst="rect">
            <a:avLst/>
          </a:prstGeom>
        </p:spPr>
      </p:pic>
      <p:pic>
        <p:nvPicPr>
          <p:cNvPr id="47" name="Picture 46" descr="A person in a striped shirt&#10;&#10;Description automatically generated">
            <a:extLst>
              <a:ext uri="{FF2B5EF4-FFF2-40B4-BE49-F238E27FC236}">
                <a16:creationId xmlns:a16="http://schemas.microsoft.com/office/drawing/2014/main" id="{35D4BAB5-0451-12B4-EC46-94751AC82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748" t="9433" r="14583" b="24253"/>
          <a:stretch/>
        </p:blipFill>
        <p:spPr>
          <a:xfrm>
            <a:off x="5245300" y="1084805"/>
            <a:ext cx="1976550" cy="18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7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5E763-71EA-4E17-6D4E-065A640694AF}"/>
              </a:ext>
            </a:extLst>
          </p:cNvPr>
          <p:cNvSpPr txBox="1">
            <a:spLocks/>
          </p:cNvSpPr>
          <p:nvPr/>
        </p:nvSpPr>
        <p:spPr>
          <a:xfrm>
            <a:off x="2473774" y="238504"/>
            <a:ext cx="7076697" cy="58990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endParaRPr lang="en-GB" sz="3200">
              <a:latin typeface="Lexend Deca" pitchFamily="2" charset="0"/>
            </a:endParaRPr>
          </a:p>
        </p:txBody>
      </p:sp>
      <p:sp>
        <p:nvSpPr>
          <p:cNvPr id="22" name="object 23">
            <a:extLst>
              <a:ext uri="{FF2B5EF4-FFF2-40B4-BE49-F238E27FC236}">
                <a16:creationId xmlns:a16="http://schemas.microsoft.com/office/drawing/2014/main" id="{6DCF8533-B438-729F-8971-8C6DB5C6AFA6}"/>
              </a:ext>
            </a:extLst>
          </p:cNvPr>
          <p:cNvSpPr/>
          <p:nvPr/>
        </p:nvSpPr>
        <p:spPr>
          <a:xfrm>
            <a:off x="7350480" y="1402235"/>
            <a:ext cx="15831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4">
            <a:extLst>
              <a:ext uri="{FF2B5EF4-FFF2-40B4-BE49-F238E27FC236}">
                <a16:creationId xmlns:a16="http://schemas.microsoft.com/office/drawing/2014/main" id="{E98FBCD7-99C6-CD2F-4124-05FBF1B181A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0338667" y="6485379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4634D133-7F6B-9808-75E3-221716E36B38}"/>
              </a:ext>
            </a:extLst>
          </p:cNvPr>
          <p:cNvSpPr txBox="1"/>
          <p:nvPr/>
        </p:nvSpPr>
        <p:spPr>
          <a:xfrm>
            <a:off x="4028537" y="3399051"/>
            <a:ext cx="3044190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400" b="1">
                <a:solidFill>
                  <a:srgbClr val="231F20"/>
                </a:solidFill>
                <a:latin typeface="Lexend Deca" pitchFamily="2" charset="0"/>
                <a:cs typeface="Arial"/>
              </a:rPr>
              <a:t>Tariq Kazi</a:t>
            </a:r>
            <a:endParaRPr sz="1400">
              <a:latin typeface="Lexend Deca" pitchFamily="2" charset="0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400">
                <a:solidFill>
                  <a:srgbClr val="231F20"/>
                </a:solidFill>
                <a:latin typeface="Lexend Deca" pitchFamily="2" charset="0"/>
                <a:cs typeface="Arial"/>
              </a:rPr>
              <a:t>Group Treasurer</a:t>
            </a:r>
            <a:endParaRPr sz="1400">
              <a:latin typeface="Lexend Deca" pitchFamily="2" charset="0"/>
              <a:cs typeface="Arial"/>
            </a:endParaRPr>
          </a:p>
        </p:txBody>
      </p:sp>
      <p:pic>
        <p:nvPicPr>
          <p:cNvPr id="10" name="Picture 9" descr="A person wearing glasses and a white jacket&#10;&#10;Description automatically generated">
            <a:extLst>
              <a:ext uri="{FF2B5EF4-FFF2-40B4-BE49-F238E27FC236}">
                <a16:creationId xmlns:a16="http://schemas.microsoft.com/office/drawing/2014/main" id="{6C62809A-9DBE-B61A-C58E-A175E05E4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04" t="8112" r="19530" b="39428"/>
          <a:stretch/>
        </p:blipFill>
        <p:spPr>
          <a:xfrm>
            <a:off x="7943798" y="1370265"/>
            <a:ext cx="3038629" cy="1841684"/>
          </a:xfrm>
          <a:prstGeom prst="rect">
            <a:avLst/>
          </a:prstGeom>
        </p:spPr>
      </p:pic>
      <p:pic>
        <p:nvPicPr>
          <p:cNvPr id="12" name="Picture 11" descr="A person in a suit and tie&#10;&#10;Description automatically generated">
            <a:extLst>
              <a:ext uri="{FF2B5EF4-FFF2-40B4-BE49-F238E27FC236}">
                <a16:creationId xmlns:a16="http://schemas.microsoft.com/office/drawing/2014/main" id="{F6E1899A-2278-C757-AFD7-38778BB93E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6" t="3037" r="4328" b="29906"/>
          <a:stretch/>
        </p:blipFill>
        <p:spPr>
          <a:xfrm>
            <a:off x="3869447" y="1390673"/>
            <a:ext cx="3481033" cy="1833724"/>
          </a:xfrm>
          <a:prstGeom prst="rect">
            <a:avLst/>
          </a:prstGeom>
        </p:spPr>
      </p:pic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381EE045-2D8F-CE0B-3377-14D4B8AB58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72" t="5881" r="3611" b="48963"/>
          <a:stretch/>
        </p:blipFill>
        <p:spPr>
          <a:xfrm>
            <a:off x="369200" y="1380133"/>
            <a:ext cx="3065246" cy="1858048"/>
          </a:xfrm>
          <a:prstGeom prst="rect">
            <a:avLst/>
          </a:prstGeom>
        </p:spPr>
      </p:pic>
      <p:sp>
        <p:nvSpPr>
          <p:cNvPr id="8" name="object 23">
            <a:extLst>
              <a:ext uri="{FF2B5EF4-FFF2-40B4-BE49-F238E27FC236}">
                <a16:creationId xmlns:a16="http://schemas.microsoft.com/office/drawing/2014/main" id="{B7117A53-DFD1-571B-486C-5513BCCDC913}"/>
              </a:ext>
            </a:extLst>
          </p:cNvPr>
          <p:cNvSpPr/>
          <p:nvPr/>
        </p:nvSpPr>
        <p:spPr>
          <a:xfrm>
            <a:off x="10926535" y="1391184"/>
            <a:ext cx="15831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21865EEE-428E-187D-EDEF-31DE05EF041B}"/>
              </a:ext>
            </a:extLst>
          </p:cNvPr>
          <p:cNvSpPr txBox="1"/>
          <p:nvPr/>
        </p:nvSpPr>
        <p:spPr>
          <a:xfrm>
            <a:off x="7943798" y="3346968"/>
            <a:ext cx="1942207" cy="58990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lang="en-GB" sz="1400" b="1">
                <a:solidFill>
                  <a:srgbClr val="231F20"/>
                </a:solidFill>
                <a:latin typeface="Lexend Deca"/>
                <a:cs typeface="Arial"/>
              </a:rPr>
              <a:t>Agnieszka Thakur</a:t>
            </a:r>
            <a:endParaRPr sz="1400">
              <a:latin typeface="Lexend Deca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lang="en-GB" sz="1300" spc="-10">
                <a:solidFill>
                  <a:srgbClr val="231F20"/>
                </a:solidFill>
                <a:latin typeface="Lexend Deca"/>
                <a:cs typeface="Arial"/>
              </a:rPr>
              <a:t>Finance Director Financial Control and Operations</a:t>
            </a:r>
            <a:endParaRPr sz="1300">
              <a:latin typeface="Lexend Deca"/>
              <a:cs typeface="Arial"/>
            </a:endParaRPr>
          </a:p>
        </p:txBody>
      </p:sp>
      <p:sp>
        <p:nvSpPr>
          <p:cNvPr id="14" name="object 17">
            <a:extLst>
              <a:ext uri="{FF2B5EF4-FFF2-40B4-BE49-F238E27FC236}">
                <a16:creationId xmlns:a16="http://schemas.microsoft.com/office/drawing/2014/main" id="{81F52C13-F1D2-4D38-D888-C5FE29F12EE6}"/>
              </a:ext>
            </a:extLst>
          </p:cNvPr>
          <p:cNvSpPr txBox="1"/>
          <p:nvPr/>
        </p:nvSpPr>
        <p:spPr>
          <a:xfrm>
            <a:off x="699949" y="3346969"/>
            <a:ext cx="3044190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400" b="1">
                <a:solidFill>
                  <a:srgbClr val="231F20"/>
                </a:solidFill>
                <a:latin typeface="Lexend Deca" pitchFamily="2" charset="0"/>
                <a:cs typeface="Arial"/>
              </a:rPr>
              <a:t>Anthony</a:t>
            </a:r>
            <a:r>
              <a:rPr sz="1400" b="1" spc="-40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 b="1" spc="-10">
                <a:solidFill>
                  <a:srgbClr val="231F20"/>
                </a:solidFill>
                <a:latin typeface="Lexend Deca" pitchFamily="2" charset="0"/>
                <a:cs typeface="Arial"/>
              </a:rPr>
              <a:t>Marriott</a:t>
            </a:r>
            <a:endParaRPr sz="1400">
              <a:latin typeface="Lexend Deca" pitchFamily="2" charset="0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Director</a:t>
            </a:r>
            <a:r>
              <a:rPr sz="1400" spc="-20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of</a:t>
            </a:r>
            <a:r>
              <a:rPr sz="1400" spc="-45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Treasury</a:t>
            </a:r>
            <a:r>
              <a:rPr lang="en-GB" sz="1400" spc="-15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&amp;</a:t>
            </a:r>
            <a:r>
              <a:rPr sz="1400" spc="-20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Corporate</a:t>
            </a:r>
            <a:r>
              <a:rPr sz="1400" spc="-15">
                <a:solidFill>
                  <a:srgbClr val="231F20"/>
                </a:solidFill>
                <a:latin typeface="Lexend Deca" pitchFamily="2" charset="0"/>
                <a:cs typeface="Arial"/>
              </a:rPr>
              <a:t> </a:t>
            </a:r>
            <a:r>
              <a:rPr sz="1400" spc="-10">
                <a:solidFill>
                  <a:srgbClr val="231F20"/>
                </a:solidFill>
                <a:latin typeface="Lexend Deca" pitchFamily="2" charset="0"/>
                <a:cs typeface="Arial"/>
              </a:rPr>
              <a:t>Finance</a:t>
            </a:r>
            <a:endParaRPr sz="1400">
              <a:latin typeface="Lexend Deca" pitchFamily="2" charset="0"/>
              <a:cs typeface="Arial"/>
            </a:endParaRPr>
          </a:p>
        </p:txBody>
      </p:sp>
      <p:pic>
        <p:nvPicPr>
          <p:cNvPr id="15" name="Picture 14" descr="A person wearing glasses and a grey jacket&#10;&#10;Description automatically generated">
            <a:extLst>
              <a:ext uri="{FF2B5EF4-FFF2-40B4-BE49-F238E27FC236}">
                <a16:creationId xmlns:a16="http://schemas.microsoft.com/office/drawing/2014/main" id="{7EF0C844-1B05-74EC-0636-77C9AD55C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95" t="3678" r="16040" b="39235"/>
          <a:stretch/>
        </p:blipFill>
        <p:spPr>
          <a:xfrm>
            <a:off x="690429" y="4200364"/>
            <a:ext cx="2958474" cy="1848743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0DF00F83-FA55-80F7-CB6A-F40122F1FDD5}"/>
              </a:ext>
            </a:extLst>
          </p:cNvPr>
          <p:cNvSpPr txBox="1"/>
          <p:nvPr/>
        </p:nvSpPr>
        <p:spPr>
          <a:xfrm>
            <a:off x="674076" y="6122716"/>
            <a:ext cx="245549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0"/>
              </a:lnSpc>
              <a:spcBef>
                <a:spcPts val="100"/>
              </a:spcBef>
            </a:pPr>
            <a:r>
              <a:rPr sz="1400" b="1">
                <a:solidFill>
                  <a:srgbClr val="231F20"/>
                </a:solidFill>
                <a:latin typeface="Lexend Deca" pitchFamily="2" charset="0"/>
                <a:cs typeface="Arial"/>
              </a:rPr>
              <a:t>Richard </a:t>
            </a:r>
            <a:r>
              <a:rPr sz="1400" b="1" spc="-10">
                <a:solidFill>
                  <a:srgbClr val="231F20"/>
                </a:solidFill>
                <a:latin typeface="Lexend Deca" pitchFamily="2" charset="0"/>
                <a:cs typeface="Arial"/>
              </a:rPr>
              <a:t>Ellis</a:t>
            </a:r>
            <a:endParaRPr sz="1400">
              <a:latin typeface="Lexend Deca" pitchFamily="2" charset="0"/>
              <a:cs typeface="Arial"/>
            </a:endParaRPr>
          </a:p>
          <a:p>
            <a:pPr marL="12700">
              <a:lnSpc>
                <a:spcPts val="1530"/>
              </a:lnSpc>
            </a:pPr>
            <a:r>
              <a:rPr sz="1400">
                <a:solidFill>
                  <a:srgbClr val="231F20"/>
                </a:solidFill>
                <a:latin typeface="Lexend Deca" pitchFamily="2" charset="0"/>
                <a:cs typeface="Arial"/>
              </a:rPr>
              <a:t>Director of </a:t>
            </a:r>
            <a:r>
              <a:rPr sz="1400" spc="-10">
                <a:solidFill>
                  <a:srgbClr val="231F20"/>
                </a:solidFill>
                <a:latin typeface="Lexend Deca" pitchFamily="2" charset="0"/>
                <a:cs typeface="Arial"/>
              </a:rPr>
              <a:t>Sustainability</a:t>
            </a:r>
            <a:endParaRPr sz="1400">
              <a:latin typeface="Lexend Deca" pitchFamily="2" charset="0"/>
              <a:cs typeface="Arial"/>
            </a:endParaRPr>
          </a:p>
        </p:txBody>
      </p:sp>
      <p:sp>
        <p:nvSpPr>
          <p:cNvPr id="17" name="object 23">
            <a:extLst>
              <a:ext uri="{FF2B5EF4-FFF2-40B4-BE49-F238E27FC236}">
                <a16:creationId xmlns:a16="http://schemas.microsoft.com/office/drawing/2014/main" id="{B735C90E-9464-78DD-C5CF-8B1411426FA2}"/>
              </a:ext>
            </a:extLst>
          </p:cNvPr>
          <p:cNvSpPr/>
          <p:nvPr/>
        </p:nvSpPr>
        <p:spPr>
          <a:xfrm>
            <a:off x="3648903" y="4213161"/>
            <a:ext cx="15831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3">
            <a:extLst>
              <a:ext uri="{FF2B5EF4-FFF2-40B4-BE49-F238E27FC236}">
                <a16:creationId xmlns:a16="http://schemas.microsoft.com/office/drawing/2014/main" id="{8DCAA20A-E491-361E-30AC-D065345F21D5}"/>
              </a:ext>
            </a:extLst>
          </p:cNvPr>
          <p:cNvSpPr/>
          <p:nvPr/>
        </p:nvSpPr>
        <p:spPr>
          <a:xfrm>
            <a:off x="3664980" y="1388451"/>
            <a:ext cx="158317" cy="1835946"/>
          </a:xfrm>
          <a:custGeom>
            <a:avLst/>
            <a:gdLst/>
            <a:ahLst/>
            <a:cxnLst/>
            <a:rect l="l" t="t" r="r" b="b"/>
            <a:pathLst>
              <a:path w="144145" h="1570989">
                <a:moveTo>
                  <a:pt x="144005" y="0"/>
                </a:moveTo>
                <a:lnTo>
                  <a:pt x="0" y="0"/>
                </a:lnTo>
                <a:lnTo>
                  <a:pt x="0" y="1570494"/>
                </a:lnTo>
                <a:lnTo>
                  <a:pt x="144005" y="1570494"/>
                </a:lnTo>
                <a:lnTo>
                  <a:pt x="144005" y="0"/>
                </a:lnTo>
                <a:close/>
              </a:path>
            </a:pathLst>
          </a:custGeom>
          <a:solidFill>
            <a:srgbClr val="00AA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4C0600-BC80-B8BD-2E9A-A61DE72BA557}"/>
              </a:ext>
            </a:extLst>
          </p:cNvPr>
          <p:cNvSpPr txBox="1">
            <a:spLocks/>
          </p:cNvSpPr>
          <p:nvPr/>
        </p:nvSpPr>
        <p:spPr>
          <a:xfrm>
            <a:off x="2473774" y="238504"/>
            <a:ext cx="7076697" cy="58990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>
                <a:latin typeface="Lexend Deca"/>
              </a:rPr>
              <a:t>Also with us today</a:t>
            </a:r>
            <a:endParaRPr lang="en-GB" sz="3200">
              <a:latin typeface="Lexend De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4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lang="en-GB" sz="3300">
                <a:latin typeface="Lexend Deca" pitchFamily="2" charset="0"/>
              </a:rPr>
              <a:t>New Peabody</a:t>
            </a:r>
            <a:endParaRPr sz="3300" spc="-35">
              <a:latin typeface="Lexend Deca" pitchFamily="2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5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347300" y="1855627"/>
            <a:ext cx="5086849" cy="329558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One of the oldest not-for-profit housing associations in the UK. </a:t>
            </a:r>
          </a:p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We want to help people by providing great homes and services and making a positive impact in communities. We also create an inspiring, inclusive place to work.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Over 10</a:t>
            </a:r>
            <a:r>
              <a:rPr lang="en-GB"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9</a:t>
            </a: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,000 homes across London and the home counties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Around 220,000 residents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Over 23,000 care and support customers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38A747-12D8-4138-9D8B-E40BC39CF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9735"/>
            <a:ext cx="4865098" cy="42111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52065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lang="en-GB" sz="3300" spc="-35">
                <a:latin typeface="Lexend Deca"/>
              </a:rPr>
              <a:t>2023-24 update</a:t>
            </a:r>
            <a:endParaRPr sz="3300" spc="-35">
              <a:latin typeface="Lexend Dec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6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347300" y="1855627"/>
            <a:ext cx="5466080" cy="413786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£137 average weekly rent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£721m rent subsidy to market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£200m improving existing residents’ homes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Including £50m on Building Safety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And a further £171m on planned and routine maintenance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1,381 new homes completed 88% were for social, affordable or intermediate market rent or low-cost ownership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£10m community investment </a:t>
            </a:r>
            <a:br>
              <a:rPr lang="en-GB">
                <a:latin typeface="Lexend Deca"/>
                <a:cs typeface="Arial"/>
              </a:rPr>
            </a:br>
            <a:endParaRPr lang="en-GB" sz="1800">
              <a:latin typeface="Lexend Deca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A4C3C1-8513-21B3-8C02-6B90E00A9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622" y="358398"/>
            <a:ext cx="4528806" cy="3566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AB6330-EAA2-04B9-15D4-C53A57CA6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457" y="4295430"/>
            <a:ext cx="3305705" cy="17887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DDD086-2A10-BE14-8526-642B7F888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56" y="4275837"/>
            <a:ext cx="1030817" cy="18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98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300" y="1009408"/>
            <a:ext cx="6657670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3300">
                <a:latin typeface="Lexend Deca" pitchFamily="2" charset="0"/>
              </a:rPr>
              <a:t>Our</a:t>
            </a:r>
            <a:r>
              <a:rPr sz="3300" spc="-180">
                <a:latin typeface="Lexend Deca" pitchFamily="2" charset="0"/>
              </a:rPr>
              <a:t> </a:t>
            </a:r>
            <a:r>
              <a:rPr sz="3300" spc="-25">
                <a:latin typeface="Lexend Deca" pitchFamily="2" charset="0"/>
              </a:rPr>
              <a:t>operating</a:t>
            </a:r>
            <a:r>
              <a:rPr sz="3300" spc="-175">
                <a:latin typeface="Lexend Deca" pitchFamily="2" charset="0"/>
              </a:rPr>
              <a:t> </a:t>
            </a:r>
            <a:r>
              <a:rPr sz="3300" spc="-35">
                <a:latin typeface="Lexend Deca" pitchFamily="2" charset="0"/>
              </a:rPr>
              <a:t>environment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/>
              <a:t>Peabody investor update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b="0">
                <a:latin typeface="Arial"/>
                <a:cs typeface="Arial"/>
              </a:rPr>
              <a:t>November </a:t>
            </a:r>
            <a:r>
              <a:rPr b="0" spc="-20">
                <a:latin typeface="Arial"/>
                <a:cs typeface="Arial"/>
              </a:rPr>
              <a:t>202</a:t>
            </a:r>
            <a:r>
              <a:rPr lang="en-GB" b="0" spc="-20">
                <a:latin typeface="Arial"/>
                <a:cs typeface="Arial"/>
              </a:rPr>
              <a:t>4</a:t>
            </a:r>
            <a:endParaRPr b="0" spc="-2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7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331588" y="1902761"/>
            <a:ext cx="5609181" cy="317946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Significant economic challenges for the country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Government relations and regulatory changes 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Continuing to manage the impact of rent cap 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Improving services 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Sustainability and net zero </a:t>
            </a:r>
          </a:p>
          <a:p>
            <a:pPr marL="342900" lvl="0" indent="-342900">
              <a:lnSpc>
                <a:spcPct val="116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New social homes </a:t>
            </a:r>
          </a:p>
          <a:p>
            <a:pPr>
              <a:lnSpc>
                <a:spcPct val="116000"/>
              </a:lnSpc>
              <a:spcAft>
                <a:spcPts val="800"/>
              </a:spcAft>
            </a:pPr>
            <a:r>
              <a:rPr lang="en-US" sz="1800">
                <a:effectLst/>
                <a:latin typeface="Lexend Deca" pitchFamily="2" charset="0"/>
                <a:ea typeface="MS Mincho" panose="02020609040205080304" pitchFamily="49" charset="-128"/>
                <a:cs typeface="Arial" panose="020B0604020202020204" pitchFamily="34" charset="0"/>
              </a:rPr>
              <a:t>Our engagement and dialogue with the regulator, ombudsman and government is ongoing </a:t>
            </a:r>
            <a:endParaRPr lang="en-GB" sz="1800">
              <a:effectLst/>
              <a:latin typeface="Lexend Deca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92D820-00A8-F404-CAD3-35A16F9AC2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426" t="712" r="5426" b="-712"/>
          <a:stretch/>
        </p:blipFill>
        <p:spPr>
          <a:xfrm>
            <a:off x="5933243" y="1927473"/>
            <a:ext cx="5065794" cy="34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1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2AB6B-716F-8D21-5F77-4C5B9B96E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Lexend Deca"/>
              </a:rPr>
              <a:t>Our financial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3E58C-6218-D15F-7EF1-2C15E672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B6E8B-FAF9-6E49-9466-6F54E744055B}" type="slidenum">
              <a:rPr kumimoji="0" lang="en-GB" sz="800" b="1" i="0" u="none" strike="noStrike" kern="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1" i="0" u="none" strike="noStrike" kern="0" cap="none" spc="0" normalizeH="0" baseline="0" noProof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9A991431-DCAC-A94C-6ECC-21ADEAB936DB}"/>
              </a:ext>
            </a:extLst>
          </p:cNvPr>
          <p:cNvSpPr txBox="1"/>
          <p:nvPr/>
        </p:nvSpPr>
        <p:spPr>
          <a:xfrm>
            <a:off x="377825" y="5474161"/>
            <a:ext cx="3738593" cy="80278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400"/>
              </a:spcBef>
            </a:pPr>
            <a:r>
              <a:rPr lang="en-US" sz="2400" b="1">
                <a:solidFill>
                  <a:srgbClr val="000000"/>
                </a:solidFill>
                <a:latin typeface="Lexend Deca"/>
                <a:cs typeface="Arial"/>
              </a:rPr>
              <a:t>Phil Day</a:t>
            </a:r>
            <a:endParaRPr lang="en-US" sz="2400" b="1" spc="-10">
              <a:solidFill>
                <a:srgbClr val="000000"/>
              </a:solidFill>
              <a:latin typeface="Lexend Deca" pitchFamily="2" charset="0"/>
              <a:cs typeface="Arial"/>
            </a:endParaRPr>
          </a:p>
          <a:p>
            <a:pPr marL="12700">
              <a:spcBef>
                <a:spcPts val="400"/>
              </a:spcBef>
            </a:pPr>
            <a:r>
              <a:rPr lang="en-GB" sz="2400">
                <a:solidFill>
                  <a:srgbClr val="000000"/>
                </a:solidFill>
                <a:latin typeface="Lexend Deca"/>
                <a:cs typeface="Arial"/>
              </a:rPr>
              <a:t>Chief Financial Officer</a:t>
            </a:r>
            <a:endParaRPr lang="en-GB" sz="2400" spc="-10">
              <a:solidFill>
                <a:srgbClr val="000000"/>
              </a:solidFill>
              <a:latin typeface="Lexend Dec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52693-6631-83A0-66F7-E969AA7D7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2207190"/>
            <a:ext cx="6096000" cy="145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61A12-3833-0B6D-C177-C6D156341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3B6E8B-FAF9-6E49-9466-6F54E744055B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exend Dec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xend Deca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E44B57-B5B2-C61E-EEF5-51B30456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3" y="1049570"/>
            <a:ext cx="4194177" cy="639745"/>
          </a:xfrm>
        </p:spPr>
        <p:txBody>
          <a:bodyPr>
            <a:normAutofit fontScale="90000"/>
          </a:bodyPr>
          <a:lstStyle/>
          <a:p>
            <a:r>
              <a:rPr lang="en-GB"/>
              <a:t>Half year </a:t>
            </a:r>
            <a:br>
              <a:rPr lang="en-GB"/>
            </a:br>
            <a:r>
              <a:rPr lang="en-GB"/>
              <a:t>results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D093A30-F78B-42D6-AEAB-6AB7F2D153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61960" y="2825749"/>
            <a:ext cx="2606040" cy="1650997"/>
          </a:xfrm>
        </p:spPr>
        <p:txBody>
          <a:bodyPr>
            <a:normAutofit/>
          </a:bodyPr>
          <a:lstStyle/>
          <a:p>
            <a:pPr lvl="0"/>
            <a:r>
              <a:rPr lang="en-GB" sz="1600"/>
              <a:t>Planned and routine maintenance</a:t>
            </a:r>
          </a:p>
          <a:p>
            <a:pPr lvl="0"/>
            <a:r>
              <a:rPr lang="en-GB" sz="1600" b="0" kern="0">
                <a:solidFill>
                  <a:srgbClr val="231F20"/>
                </a:solidFill>
                <a:latin typeface="Lexend Deca" pitchFamily="2" charset="0"/>
                <a:cs typeface="Arial"/>
              </a:rPr>
              <a:t>Further £93m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91312DD8-4B8B-33BA-8979-7DA74A7C7F2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1339" t="157" r="-11339" b="157"/>
          <a:stretch/>
        </p:blipFill>
        <p:spPr>
          <a:xfrm>
            <a:off x="5504913" y="274701"/>
            <a:ext cx="504000" cy="504000"/>
          </a:xfrm>
        </p:spPr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BFF999B4-2A2E-E454-1D20-EEE40E3FBA41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7" b="157"/>
          <a:stretch>
            <a:fillRect/>
          </a:stretch>
        </p:blipFill>
        <p:spPr/>
      </p:pic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E94907E-2C50-42ED-A455-15627D87DF7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61960" y="5270499"/>
            <a:ext cx="2606040" cy="105727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GB" sz="1600"/>
              <a:t>Sales</a:t>
            </a:r>
          </a:p>
          <a:p>
            <a:pPr lvl="1"/>
            <a:r>
              <a:rPr lang="en-GB" sz="1600" kern="0">
                <a:solidFill>
                  <a:srgbClr val="231F20"/>
                </a:solidFill>
                <a:latin typeface="Lexend Deca" pitchFamily="2" charset="0"/>
                <a:cs typeface="Arial"/>
              </a:rPr>
              <a:t>£150m exchanged or reserved in addition to £27m sales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B6AF9888-09DB-7770-3FAD-E42201DD37F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499736" y="2825749"/>
            <a:ext cx="2018664" cy="1650997"/>
          </a:xfrm>
        </p:spPr>
        <p:txBody>
          <a:bodyPr>
            <a:normAutofit/>
          </a:bodyPr>
          <a:lstStyle/>
          <a:p>
            <a:pPr lvl="0"/>
            <a:r>
              <a:rPr lang="en-GB" sz="1600"/>
              <a:t>Capital investment</a:t>
            </a:r>
          </a:p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r>
              <a:rPr lang="en-GB" sz="1600" b="0" kern="0">
                <a:solidFill>
                  <a:srgbClr val="231F20"/>
                </a:solidFill>
                <a:latin typeface="Lexend Deca"/>
                <a:cs typeface="Arial"/>
              </a:rPr>
              <a:t>£97m</a:t>
            </a:r>
            <a:br>
              <a:rPr lang="en-GB" sz="1600" b="0" kern="0">
                <a:latin typeface="Lexend Deca" pitchFamily="2" charset="0"/>
                <a:cs typeface="Arial"/>
              </a:rPr>
            </a:br>
            <a:r>
              <a:rPr lang="en-GB" sz="1600" b="0" kern="0">
                <a:solidFill>
                  <a:srgbClr val="231F20"/>
                </a:solidFill>
                <a:latin typeface="Lexend Deca"/>
                <a:cs typeface="Arial"/>
              </a:rPr>
              <a:t>in existing homes including £23m building safety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408EEAC9-34BB-9CC4-E53B-47BE2A91AC4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94592" y="952593"/>
            <a:ext cx="4760142" cy="1057272"/>
          </a:xfrm>
        </p:spPr>
        <p:txBody>
          <a:bodyPr>
            <a:normAutofit/>
          </a:bodyPr>
          <a:lstStyle/>
          <a:p>
            <a:pPr lvl="0"/>
            <a:r>
              <a:rPr lang="en-GB" sz="1600"/>
              <a:t>Operating surplus</a:t>
            </a:r>
          </a:p>
          <a:p>
            <a:pPr marL="12700" marR="0" lvl="0" defTabSz="91440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>
                <a:tab pos="219710" algn="l"/>
              </a:tabLst>
              <a:defRPr/>
            </a:pPr>
            <a:r>
              <a:rPr kumimoji="0" lang="en-GB" sz="16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Lexend Deca" pitchFamily="2" charset="0"/>
                <a:cs typeface="Arial"/>
              </a:rPr>
              <a:t>£130m be</a:t>
            </a:r>
            <a:r>
              <a:rPr lang="en-GB" sz="1600" b="0" kern="0">
                <a:solidFill>
                  <a:srgbClr val="231F20"/>
                </a:solidFill>
                <a:latin typeface="Lexend Deca" pitchFamily="2" charset="0"/>
                <a:cs typeface="Arial"/>
              </a:rPr>
              <a:t>fore change in investment property valuation </a:t>
            </a: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exend Deca" pitchFamily="2" charset="0"/>
              <a:cs typeface="Arial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8A487A2-D35B-135C-8B70-C1B56EB303F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GB" sz="1600"/>
              <a:t>Investment in </a:t>
            </a:r>
            <a:br>
              <a:rPr lang="en-GB" sz="1600"/>
            </a:br>
            <a:r>
              <a:rPr lang="en-GB" sz="1600"/>
              <a:t>new homes</a:t>
            </a:r>
          </a:p>
          <a:p>
            <a:pPr lvl="0"/>
            <a:r>
              <a:rPr lang="en-GB" sz="1600" b="0" kern="0">
                <a:solidFill>
                  <a:srgbClr val="231F20"/>
                </a:solidFill>
                <a:latin typeface="Lexend Deca" pitchFamily="2" charset="0"/>
                <a:cs typeface="Arial"/>
              </a:rPr>
              <a:t>£244m (225 new homes completed)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D1E157-B371-E6F0-387B-DD487EB04BFF}"/>
              </a:ext>
            </a:extLst>
          </p:cNvPr>
          <p:cNvSpPr txBox="1"/>
          <p:nvPr/>
        </p:nvSpPr>
        <p:spPr>
          <a:xfrm>
            <a:off x="263522" y="2667000"/>
            <a:ext cx="4422777" cy="26007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r>
              <a:rPr lang="en-GB" sz="2000">
                <a:solidFill>
                  <a:srgbClr val="231F20"/>
                </a:solidFill>
                <a:latin typeface="Lexend Deca"/>
                <a:cs typeface="Arial"/>
              </a:rPr>
              <a:t>£486m turnover</a:t>
            </a:r>
          </a:p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endParaRPr lang="en-GB" sz="1800">
              <a:solidFill>
                <a:srgbClr val="231F20"/>
              </a:solidFill>
              <a:latin typeface="Lexend Deca"/>
              <a:cs typeface="Arial"/>
            </a:endParaRPr>
          </a:p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Credit</a:t>
            </a:r>
            <a:r>
              <a:rPr lang="en-GB" sz="18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rating</a:t>
            </a:r>
            <a:r>
              <a:rPr lang="en-GB" sz="1800" spc="-10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A-</a:t>
            </a:r>
            <a:r>
              <a:rPr lang="en-GB" sz="1800" spc="-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Standard</a:t>
            </a:r>
            <a:r>
              <a:rPr lang="en-GB" sz="1800" spc="-1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and</a:t>
            </a:r>
            <a:r>
              <a:rPr lang="en-GB" sz="1800" spc="-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Poor’s (negative),</a:t>
            </a:r>
            <a:r>
              <a:rPr lang="en-GB" sz="1800" spc="-10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A3</a:t>
            </a:r>
            <a:r>
              <a:rPr lang="en-GB" sz="1800" spc="-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 spc="-10">
                <a:solidFill>
                  <a:srgbClr val="231F20"/>
                </a:solidFill>
                <a:latin typeface="Lexend Deca"/>
                <a:cs typeface="Arial"/>
              </a:rPr>
              <a:t>Moody’s (stable)</a:t>
            </a:r>
          </a:p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endParaRPr lang="en-GB" sz="1800">
              <a:latin typeface="Lexend Deca"/>
              <a:cs typeface="Arial"/>
            </a:endParaRPr>
          </a:p>
          <a:p>
            <a:pPr marL="127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tabLst>
                <a:tab pos="219710" algn="l"/>
              </a:tabLst>
            </a:pP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G1,</a:t>
            </a:r>
            <a:r>
              <a:rPr lang="en-GB" sz="1800" spc="-20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V2</a:t>
            </a:r>
            <a:r>
              <a:rPr lang="en-GB" sz="1800" spc="-1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>
                <a:solidFill>
                  <a:srgbClr val="231F20"/>
                </a:solidFill>
                <a:latin typeface="Lexend Deca"/>
                <a:cs typeface="Arial"/>
              </a:rPr>
              <a:t>governance</a:t>
            </a:r>
            <a:r>
              <a:rPr lang="en-GB" sz="1800" spc="-15">
                <a:solidFill>
                  <a:srgbClr val="231F20"/>
                </a:solidFill>
                <a:latin typeface="Lexend Deca"/>
                <a:cs typeface="Arial"/>
              </a:rPr>
              <a:t> </a:t>
            </a:r>
            <a:r>
              <a:rPr lang="en-GB" sz="1800" spc="-10">
                <a:solidFill>
                  <a:srgbClr val="231F20"/>
                </a:solidFill>
                <a:latin typeface="Lexend Deca"/>
                <a:cs typeface="Arial"/>
              </a:rPr>
              <a:t>rating</a:t>
            </a:r>
            <a:endParaRPr lang="en-GB" sz="1800">
              <a:latin typeface="Lexend Deca"/>
              <a:cs typeface="Arial"/>
            </a:endParaRPr>
          </a:p>
          <a:p>
            <a:endParaRPr lang="en-GB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E354A4C-2B23-B8BF-9DC6-3C76147852D0}"/>
              </a:ext>
            </a:extLst>
          </p:cNvPr>
          <p:cNvSpPr txBox="1">
            <a:spLocks/>
          </p:cNvSpPr>
          <p:nvPr/>
        </p:nvSpPr>
        <p:spPr>
          <a:xfrm>
            <a:off x="347300" y="6218666"/>
            <a:ext cx="1210310" cy="24942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>
            <a:defPPr>
              <a:defRPr kern="0"/>
            </a:defPPr>
            <a:lvl1pPr>
              <a:defRPr sz="800" b="1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-1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Peabody investor update</a:t>
            </a: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November </a:t>
            </a:r>
            <a:r>
              <a:rPr kumimoji="0" lang="en-GB" sz="800" b="0" i="0" u="none" strike="noStrike" kern="0" cap="none" spc="-2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/>
                <a:cs typeface="Arial"/>
              </a:rPr>
              <a:t>2024</a:t>
            </a:r>
          </a:p>
        </p:txBody>
      </p:sp>
      <p:pic>
        <p:nvPicPr>
          <p:cNvPr id="13" name="Picture Placeholder 18">
            <a:extLst>
              <a:ext uri="{FF2B5EF4-FFF2-40B4-BE49-F238E27FC236}">
                <a16:creationId xmlns:a16="http://schemas.microsoft.com/office/drawing/2014/main" id="{A2AAF7A5-14EB-53C7-0298-328FE8A17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57" b="157"/>
          <a:stretch>
            <a:fillRect/>
          </a:stretch>
        </p:blipFill>
        <p:spPr>
          <a:xfrm>
            <a:off x="5504913" y="2206625"/>
            <a:ext cx="504000" cy="504000"/>
          </a:xfrm>
          <a:prstGeom prst="rect">
            <a:avLst/>
          </a:prstGeom>
        </p:spPr>
      </p:pic>
      <p:pic>
        <p:nvPicPr>
          <p:cNvPr id="12" name="Picture Placeholder 11" descr="A black line drawing of a house&#10;&#10;Description automatically generated">
            <a:extLst>
              <a:ext uri="{FF2B5EF4-FFF2-40B4-BE49-F238E27FC236}">
                <a16:creationId xmlns:a16="http://schemas.microsoft.com/office/drawing/2014/main" id="{90FA44CA-B0AF-1542-87B9-83800FEB3C1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9"/>
          <a:srcRect l="141" r="141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71C1F549-6A77-7363-FE6C-6A7FB83FCC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10"/>
          <a:srcRect t="157" b="157"/>
          <a:stretch/>
        </p:blipFill>
        <p:spPr>
          <a:xfrm>
            <a:off x="8061961" y="2241021"/>
            <a:ext cx="504000" cy="504000"/>
          </a:xfrm>
        </p:spPr>
      </p:pic>
      <p:pic>
        <p:nvPicPr>
          <p:cNvPr id="17" name="Picture 16" descr="A black outline of a person wearing a helmet&#10;&#10;Description automatically generated">
            <a:extLst>
              <a:ext uri="{FF2B5EF4-FFF2-40B4-BE49-F238E27FC236}">
                <a16:creationId xmlns:a16="http://schemas.microsoft.com/office/drawing/2014/main" id="{643D658C-B867-0ADB-B0C7-A7AE728AEA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6700" y="-736815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33">
      <a:dk1>
        <a:srgbClr val="000000"/>
      </a:dk1>
      <a:lt1>
        <a:srgbClr val="FFFFFF"/>
      </a:lt1>
      <a:dk2>
        <a:srgbClr val="44546A"/>
      </a:dk2>
      <a:lt2>
        <a:srgbClr val="F1F2F2"/>
      </a:lt2>
      <a:accent1>
        <a:srgbClr val="10AAB1"/>
      </a:accent1>
      <a:accent2>
        <a:srgbClr val="FF6953"/>
      </a:accent2>
      <a:accent3>
        <a:srgbClr val="FFE70E"/>
      </a:accent3>
      <a:accent4>
        <a:srgbClr val="5CB653"/>
      </a:accent4>
      <a:accent5>
        <a:srgbClr val="83CAFE"/>
      </a:accent5>
      <a:accent6>
        <a:srgbClr val="1551C1"/>
      </a:accent6>
      <a:hlink>
        <a:srgbClr val="000000"/>
      </a:hlink>
      <a:folHlink>
        <a:srgbClr val="10AAB1"/>
      </a:folHlink>
    </a:clrScheme>
    <a:fontScheme name="Lexend Deca">
      <a:majorFont>
        <a:latin typeface="Lexend Deca"/>
        <a:ea typeface=""/>
        <a:cs typeface=""/>
      </a:majorFont>
      <a:minorFont>
        <a:latin typeface="Lexend Dec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eabody Teal">
      <a:srgbClr val="10AAB1"/>
    </a:custClr>
    <a:custClr name="Peabody Terracotta">
      <a:srgbClr val="FF6953"/>
    </a:custClr>
    <a:custClr name="Peabody Yellow">
      <a:srgbClr val="FFE70E"/>
    </a:custClr>
    <a:custClr name="Peabody Green">
      <a:srgbClr val="5CB653"/>
    </a:custClr>
    <a:custClr name="Peabody Sky Blue">
      <a:srgbClr val="84CAFE"/>
    </a:custClr>
    <a:custClr name="Peabody Deep Blue">
      <a:srgbClr val="1551C1"/>
    </a:custClr>
  </a:custClrLst>
  <a:extLst>
    <a:ext uri="{05A4C25C-085E-4340-85A3-A5531E510DB2}">
      <thm15:themeFamily xmlns:thm15="http://schemas.microsoft.com/office/thememl/2012/main" name="pea-1804_powerpoint_v1_2" id="{031BDD61-D102-7C4F-A3F3-34B66149ECF1}" vid="{2AB7F8DF-67D0-9E45-8D63-6840DDCAF2C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94f45-3317-4c93-a73a-75dbbbbf9b02">
      <Terms xmlns="http://schemas.microsoft.com/office/infopath/2007/PartnerControls"/>
    </lcf76f155ced4ddcb4097134ff3c332f>
    <TaxCatchAll xmlns="e31ad169-fb2e-44a3-a97e-f8d4531314ff" xsi:nil="true"/>
    <SharedWithUsers xmlns="bbf6a5a2-b937-4ba2-827b-86d4bfedef7e">
      <UserInfo>
        <DisplayName>Eamonn Hughes</DisplayName>
        <AccountId>251</AccountId>
        <AccountType/>
      </UserInfo>
      <UserInfo>
        <DisplayName>Ian McDermott</DisplayName>
        <AccountId>131</AccountId>
        <AccountType/>
      </UserInfo>
      <UserInfo>
        <DisplayName>Anthony Marriott</DisplayName>
        <AccountId>155</AccountId>
        <AccountType/>
      </UserInfo>
      <UserInfo>
        <DisplayName>Richard Ellis</DisplayName>
        <AccountId>49</AccountId>
        <AccountType/>
      </UserInfo>
      <UserInfo>
        <DisplayName>Shane Sorour</DisplayName>
        <AccountId>156</AccountId>
        <AccountType/>
      </UserInfo>
      <UserInfo>
        <DisplayName>Wells Chomutare</DisplayName>
        <AccountId>148</AccountId>
        <AccountType/>
      </UserInfo>
      <UserInfo>
        <DisplayName>Benjamin Blades</DisplayName>
        <AccountId>9</AccountId>
        <AccountType/>
      </UserInfo>
      <UserInfo>
        <DisplayName>Jann-Louise Deasy</DisplayName>
        <AccountId>253</AccountId>
        <AccountType/>
      </UserInfo>
      <UserInfo>
        <DisplayName>Nicola Langley-Essen</DisplayName>
        <AccountId>12</AccountId>
        <AccountType/>
      </UserInfo>
      <UserInfo>
        <DisplayName>Elly Hoult</DisplayName>
        <AccountId>198</AccountId>
        <AccountType/>
      </UserInfo>
      <UserInfo>
        <DisplayName>Victoria Dymoke</DisplayName>
        <AccountId>124</AccountId>
        <AccountType/>
      </UserInfo>
      <UserInfo>
        <DisplayName>Susannah Finn</DisplayName>
        <AccountId>29</AccountId>
        <AccountType/>
      </UserInfo>
      <UserInfo>
        <DisplayName>Charlotte Stamper</DisplayName>
        <AccountId>16</AccountId>
        <AccountType/>
      </UserInfo>
      <UserInfo>
        <DisplayName>Anna Mitchell</DisplayName>
        <AccountId>440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69BA2C49D21B40AF269B8A6E70A117" ma:contentTypeVersion="17" ma:contentTypeDescription="Create a new document." ma:contentTypeScope="" ma:versionID="1a81bddc8046a0c177811086d549ad48">
  <xsd:schema xmlns:xsd="http://www.w3.org/2001/XMLSchema" xmlns:xs="http://www.w3.org/2001/XMLSchema" xmlns:p="http://schemas.microsoft.com/office/2006/metadata/properties" xmlns:ns2="de394f45-3317-4c93-a73a-75dbbbbf9b02" xmlns:ns3="e31ad169-fb2e-44a3-a97e-f8d4531314ff" xmlns:ns4="bbf6a5a2-b937-4ba2-827b-86d4bfedef7e" targetNamespace="http://schemas.microsoft.com/office/2006/metadata/properties" ma:root="true" ma:fieldsID="f55330f7ed0fc15b3649bd95db28c156" ns2:_="" ns3:_="" ns4:_="">
    <xsd:import namespace="de394f45-3317-4c93-a73a-75dbbbbf9b02"/>
    <xsd:import namespace="e31ad169-fb2e-44a3-a97e-f8d4531314ff"/>
    <xsd:import namespace="bbf6a5a2-b937-4ba2-827b-86d4bfedef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SharedWithUsers" minOccurs="0"/>
                <xsd:element ref="ns4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94f45-3317-4c93-a73a-75dbbbbf9b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105d67c-7dd7-470b-9738-51b9cc72e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1ad169-fb2e-44a3-a97e-f8d4531314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418f770-7f28-40fa-a4ad-e08d1d2cbe1d}" ma:internalName="TaxCatchAll" ma:showField="CatchAllData" ma:web="bbf6a5a2-b937-4ba2-827b-86d4bfedef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f6a5a2-b937-4ba2-827b-86d4bfedef7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AE72ED-77FF-4C94-812E-5DD20AF28FC1}">
  <ds:schemaRefs>
    <ds:schemaRef ds:uri="http://purl.org/dc/elements/1.1/"/>
    <ds:schemaRef ds:uri="http://schemas.microsoft.com/office/2006/metadata/properties"/>
    <ds:schemaRef ds:uri="e31ad169-fb2e-44a3-a97e-f8d4531314ff"/>
    <ds:schemaRef ds:uri="http://schemas.microsoft.com/office/2006/documentManagement/types"/>
    <ds:schemaRef ds:uri="http://schemas.openxmlformats.org/package/2006/metadata/core-properties"/>
    <ds:schemaRef ds:uri="de394f45-3317-4c93-a73a-75dbbbbf9b02"/>
    <ds:schemaRef ds:uri="http://purl.org/dc/dcmitype/"/>
    <ds:schemaRef ds:uri="bbf6a5a2-b937-4ba2-827b-86d4bfedef7e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1C69CE5-BD31-4342-9DEE-E0719DE40D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E250E2-F8D5-4276-AA7B-D87168148E30}">
  <ds:schemaRefs>
    <ds:schemaRef ds:uri="bbf6a5a2-b937-4ba2-827b-86d4bfedef7e"/>
    <ds:schemaRef ds:uri="de394f45-3317-4c93-a73a-75dbbbbf9b02"/>
    <ds:schemaRef ds:uri="e31ad169-fb2e-44a3-a97e-f8d4531314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1552</Words>
  <Application>Microsoft Office PowerPoint</Application>
  <PresentationFormat>Widescreen</PresentationFormat>
  <Paragraphs>223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Aptos</vt:lpstr>
      <vt:lpstr>Arial</vt:lpstr>
      <vt:lpstr>Calibri</vt:lpstr>
      <vt:lpstr>Lexend Deca</vt:lpstr>
      <vt:lpstr>Lexend Deca Light</vt:lpstr>
      <vt:lpstr>Natural</vt:lpstr>
      <vt:lpstr>Symbol</vt:lpstr>
      <vt:lpstr>Times New Roman</vt:lpstr>
      <vt:lpstr>Office Theme</vt:lpstr>
      <vt:lpstr>1_Office Theme</vt:lpstr>
      <vt:lpstr>Peabody Investor update</vt:lpstr>
      <vt:lpstr>What we’ll be covering </vt:lpstr>
      <vt:lpstr>PowerPoint Presentation</vt:lpstr>
      <vt:lpstr>PowerPoint Presentation</vt:lpstr>
      <vt:lpstr>New Peabody</vt:lpstr>
      <vt:lpstr>2023-24 update</vt:lpstr>
      <vt:lpstr>Our operating environment</vt:lpstr>
      <vt:lpstr>Our financial</vt:lpstr>
      <vt:lpstr>Half year  results</vt:lpstr>
      <vt:lpstr>Sustainable</vt:lpstr>
      <vt:lpstr>Sustainable finance</vt:lpstr>
      <vt:lpstr>Our </vt:lpstr>
      <vt:lpstr>PowerPoint Presentation</vt:lpstr>
      <vt:lpstr>Our transformation</vt:lpstr>
      <vt:lpstr>Investing in</vt:lpstr>
      <vt:lpstr>Investing in our existing homes</vt:lpstr>
      <vt:lpstr>Retrofitting and improving homes</vt:lpstr>
      <vt:lpstr>Creating a sustainable</vt:lpstr>
      <vt:lpstr>Creating a sustainable Peabody</vt:lpstr>
      <vt:lpstr>Green spaces and the  future</vt:lpstr>
      <vt:lpstr>PowerPoint Presentation</vt:lpstr>
      <vt:lpstr>Thank you for</vt:lpstr>
      <vt:lpstr>Disclaimer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Peabody Investor update</dc:title>
  <dc:creator>Victoria Dymoke</dc:creator>
  <cp:lastModifiedBy>David Dean</cp:lastModifiedBy>
  <cp:revision>5</cp:revision>
  <dcterms:created xsi:type="dcterms:W3CDTF">2023-10-26T16:46:26Z</dcterms:created>
  <dcterms:modified xsi:type="dcterms:W3CDTF">2024-11-20T07:13:47Z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2023-10-26T00:00:00Z</vt:filetime>
  </property>
  <property fmtid="{D5CDD505-2E9C-101B-9397-08002B2CF9AE}" pid="3" name="Creator">
    <vt:lpwstr>Adobe InDesign 18.2 (Macintosh)</vt:lpwstr>
  </property>
  <property fmtid="{D5CDD505-2E9C-101B-9397-08002B2CF9AE}" pid="4" name="LastSaved">
    <vt:filetime>2023-10-26T00:00:00Z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0x010100CD69BA2C49D21B40AF269B8A6E70A117</vt:lpwstr>
  </property>
  <property fmtid="{D5CDD505-2E9C-101B-9397-08002B2CF9AE}" pid="7" name="MediaServiceImageTags">
    <vt:lpwstr/>
  </property>
</Properties>
</file>